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64" r:id="rId2"/>
    <p:sldId id="267" r:id="rId3"/>
    <p:sldId id="269" r:id="rId4"/>
    <p:sldId id="265" r:id="rId5"/>
    <p:sldId id="283" r:id="rId6"/>
    <p:sldId id="285" r:id="rId7"/>
    <p:sldId id="272" r:id="rId8"/>
    <p:sldId id="274" r:id="rId9"/>
    <p:sldId id="277" r:id="rId10"/>
    <p:sldId id="281" r:id="rId11"/>
    <p:sldId id="282" r:id="rId12"/>
    <p:sldId id="275" r:id="rId13"/>
    <p:sldId id="276" r:id="rId14"/>
    <p:sldId id="295" r:id="rId15"/>
    <p:sldId id="273" r:id="rId16"/>
    <p:sldId id="278" r:id="rId17"/>
    <p:sldId id="298" r:id="rId18"/>
    <p:sldId id="296" r:id="rId19"/>
    <p:sldId id="286" r:id="rId20"/>
    <p:sldId id="287" r:id="rId21"/>
    <p:sldId id="300" r:id="rId22"/>
    <p:sldId id="301" r:id="rId23"/>
    <p:sldId id="291" r:id="rId24"/>
    <p:sldId id="297" r:id="rId25"/>
    <p:sldId id="290" r:id="rId26"/>
    <p:sldId id="289" r:id="rId27"/>
    <p:sldId id="299" r:id="rId28"/>
    <p:sldId id="270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주현" initials="이주" lastIdx="1" clrIdx="0">
    <p:extLst>
      <p:ext uri="{19B8F6BF-5375-455C-9EA6-DF929625EA0E}">
        <p15:presenceInfo xmlns:p15="http://schemas.microsoft.com/office/powerpoint/2012/main" userId="bc1f010356eee4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2ECF"/>
    <a:srgbClr val="7B68DC"/>
    <a:srgbClr val="633DD6"/>
    <a:srgbClr val="644DD6"/>
    <a:srgbClr val="1C2137"/>
    <a:srgbClr val="F2F2F2"/>
    <a:srgbClr val="492ED0"/>
    <a:srgbClr val="4F4FFC"/>
    <a:srgbClr val="5A96FF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8" autoAdjust="0"/>
    <p:restoredTop sz="87758" autoAdjust="0"/>
  </p:normalViewPr>
  <p:slideViewPr>
    <p:cSldViewPr snapToGrid="0">
      <p:cViewPr>
        <p:scale>
          <a:sx n="88" d="100"/>
          <a:sy n="88" d="100"/>
        </p:scale>
        <p:origin x="199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DD979-0C0D-43E7-A8F5-2D40BF9DA81B}" type="datetimeFigureOut">
              <a:rPr lang="ko-KR" altLang="en-US" smtClean="0"/>
              <a:t>2022. 6. 9.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3007A-2D51-4B3B-A3CA-91D90943D4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137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790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292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" altLang="en-US" dirty="0"/>
              <a:t>기존에 와인 추천 서비스는 많이 존재하지만</a:t>
            </a:r>
            <a:r>
              <a:rPr lang="en-US" altLang="ko" dirty="0"/>
              <a:t>, </a:t>
            </a:r>
            <a:r>
              <a:rPr lang="ko" altLang="en-US" dirty="0"/>
              <a:t>국내에 위스키 추천 서비스 존재하지 않는다</a:t>
            </a:r>
            <a:r>
              <a:rPr lang="en-US" altLang="ko" dirty="0"/>
              <a:t>. (</a:t>
            </a:r>
            <a:r>
              <a:rPr lang="ko" altLang="en-US" dirty="0"/>
              <a:t>차별성</a:t>
            </a:r>
            <a:r>
              <a:rPr lang="en-US" altLang="ko" dirty="0"/>
              <a:t>)</a:t>
            </a:r>
          </a:p>
          <a:p>
            <a:r>
              <a:rPr lang="en-US" dirty="0"/>
              <a:t>-</a:t>
            </a:r>
            <a:r>
              <a:rPr lang="ko-KR" altLang="en-US" dirty="0"/>
              <a:t> 위스키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We + Suki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922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464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 정보는 랜덤 단어로 </a:t>
            </a:r>
            <a:r>
              <a:rPr lang="ko-KR" altLang="en-US" dirty="0" err="1"/>
              <a:t>익명화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631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Whisky</a:t>
            </a:r>
            <a:r>
              <a:rPr lang="ko-KR" altLang="en-US" dirty="0"/>
              <a:t>에서 </a:t>
            </a:r>
            <a:r>
              <a:rPr lang="ko-KR" altLang="en-US" dirty="0" err="1"/>
              <a:t>중요한것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Flavor. </a:t>
            </a:r>
            <a:r>
              <a:rPr lang="ko-KR" altLang="en-US" dirty="0"/>
              <a:t>위스키의 맛을 기반으로 </a:t>
            </a:r>
            <a:r>
              <a:rPr lang="ko-KR" altLang="en-US" dirty="0" err="1"/>
              <a:t>전문간들에</a:t>
            </a:r>
            <a:r>
              <a:rPr lang="ko-KR" altLang="en-US" dirty="0"/>
              <a:t> 의해 </a:t>
            </a:r>
            <a:r>
              <a:rPr lang="en-US" altLang="ko-KR" dirty="0"/>
              <a:t>clustering</a:t>
            </a:r>
            <a:r>
              <a:rPr lang="ko-KR" altLang="en-US" dirty="0"/>
              <a:t>을 한 </a:t>
            </a:r>
            <a:r>
              <a:rPr lang="ko-KR" altLang="en-US" dirty="0" err="1"/>
              <a:t>데이터셋을</a:t>
            </a:r>
            <a:r>
              <a:rPr lang="ko-KR" altLang="en-US" dirty="0"/>
              <a:t> </a:t>
            </a:r>
            <a:r>
              <a:rPr lang="en-US" altLang="ko-KR" dirty="0"/>
              <a:t>whisky analysis</a:t>
            </a:r>
            <a:r>
              <a:rPr lang="ko-KR" altLang="en-US" dirty="0"/>
              <a:t>에서 저장했습니다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Whisky </a:t>
            </a:r>
            <a:r>
              <a:rPr lang="ko-KR" altLang="en-US" dirty="0"/>
              <a:t>의 맛에 따라 </a:t>
            </a:r>
            <a:r>
              <a:rPr lang="en-US" altLang="ko-KR" dirty="0"/>
              <a:t>cluster</a:t>
            </a:r>
            <a:r>
              <a:rPr lang="ko-KR" altLang="en-US" dirty="0" err="1"/>
              <a:t>를</a:t>
            </a:r>
            <a:r>
              <a:rPr lang="ko-KR" altLang="en-US" dirty="0"/>
              <a:t> 이루고</a:t>
            </a:r>
            <a:r>
              <a:rPr lang="en-US" altLang="ko-KR" dirty="0"/>
              <a:t>,</a:t>
            </a:r>
            <a:r>
              <a:rPr lang="ko-KR" altLang="en-US" dirty="0"/>
              <a:t> 약 </a:t>
            </a:r>
            <a:r>
              <a:rPr lang="en-US" altLang="ko-KR" dirty="0"/>
              <a:t>1200</a:t>
            </a:r>
            <a:r>
              <a:rPr lang="ko-KR" altLang="en-US" dirty="0"/>
              <a:t>개의 위스키에 대해 어느 </a:t>
            </a:r>
            <a:r>
              <a:rPr lang="en-US" altLang="ko-KR" dirty="0"/>
              <a:t>cluster</a:t>
            </a:r>
            <a:r>
              <a:rPr lang="ko-KR" altLang="en-US" dirty="0"/>
              <a:t>에 포함이 되는지를 저장하고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whisky analysis</a:t>
            </a:r>
            <a:r>
              <a:rPr lang="ko-KR" altLang="en-US" dirty="0"/>
              <a:t>에서는 각 위스키에 대한 </a:t>
            </a:r>
            <a:r>
              <a:rPr lang="en-US" altLang="ko-KR" dirty="0"/>
              <a:t>Meta critic </a:t>
            </a:r>
            <a:r>
              <a:rPr lang="ko-KR" altLang="en-US" dirty="0"/>
              <a:t>평점</a:t>
            </a:r>
            <a:r>
              <a:rPr lang="en-US" altLang="ko-KR" dirty="0"/>
              <a:t>,</a:t>
            </a:r>
            <a:r>
              <a:rPr lang="ko-KR" altLang="en-US" dirty="0"/>
              <a:t> 가격대</a:t>
            </a:r>
            <a:r>
              <a:rPr lang="en-US" altLang="ko-KR" dirty="0"/>
              <a:t>,</a:t>
            </a:r>
            <a:r>
              <a:rPr lang="ko-KR" altLang="en-US" dirty="0"/>
              <a:t> 원산지 같은 부가적인 정보들도 포함하고 있습니다</a:t>
            </a:r>
            <a:r>
              <a:rPr lang="en-US" altLang="ko-KR" dirty="0"/>
              <a:t>.</a:t>
            </a:r>
            <a:r>
              <a:rPr lang="ko-KR" altLang="en-US" dirty="0"/>
              <a:t> 이 정보들도 같이 저장해주었습니다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226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/>
              <a:t>cluster</a:t>
            </a:r>
            <a:r>
              <a:rPr lang="ko-KR" altLang="en-US" dirty="0"/>
              <a:t>들이 의미하는 </a:t>
            </a:r>
            <a:r>
              <a:rPr lang="en-US" altLang="ko-KR" dirty="0"/>
              <a:t>tag</a:t>
            </a:r>
            <a:r>
              <a:rPr lang="ko-KR" altLang="en-US" dirty="0"/>
              <a:t> 들과</a:t>
            </a:r>
            <a:r>
              <a:rPr lang="en-US" altLang="ko-KR" dirty="0"/>
              <a:t>,</a:t>
            </a:r>
            <a:r>
              <a:rPr lang="ko-KR" altLang="en-US" dirty="0"/>
              <a:t> 각 위스키의 정보들을 혼합하여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위스키들이 갖는 </a:t>
            </a:r>
            <a:r>
              <a:rPr lang="en-US" altLang="ko-KR" dirty="0"/>
              <a:t>flavor</a:t>
            </a:r>
            <a:r>
              <a:rPr lang="ko-KR" altLang="en-US" dirty="0"/>
              <a:t>들을 </a:t>
            </a:r>
            <a:r>
              <a:rPr lang="ko-KR" altLang="en-US" dirty="0" err="1"/>
              <a:t>정규화하여</a:t>
            </a:r>
            <a:r>
              <a:rPr lang="ko-KR" altLang="en-US" dirty="0"/>
              <a:t> 저장했습니다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37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403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3007A-2D51-4B3B-A3CA-91D90943D46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16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20FBA1-76A8-4347-A10E-2DD263C34A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213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1633694-7B08-5C4D-A9C4-6D1131C2A07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971788" y="1055162"/>
            <a:ext cx="10248900" cy="1270000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ko-KR" altLang="en-US" sz="48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발표제목</a:t>
            </a:r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48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Bold, 48pt)</a:t>
            </a:r>
            <a:endParaRPr lang="ko-KR" altLang="en-US" sz="4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F1BA8B1-F2C0-474C-BB4F-62699DD4A22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71550" y="2325162"/>
            <a:ext cx="10248899" cy="914400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ore-KR" dirty="0"/>
              <a:t># (</a:t>
            </a:r>
            <a:r>
              <a:rPr lang="ko-KR" altLang="en-US" dirty="0"/>
              <a:t>발표 핵심 키워드를 </a:t>
            </a:r>
            <a:r>
              <a:rPr lang="en-US" altLang="ko-KR" dirty="0"/>
              <a:t>3~4</a:t>
            </a:r>
            <a:r>
              <a:rPr lang="ko-KR" altLang="en-US" dirty="0"/>
              <a:t>개 작성해주세요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나눔스퀘어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28pt)</a:t>
            </a:r>
            <a:endParaRPr lang="ko-Kore-KR" altLang="en-US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BCB2C644-9F39-594B-8013-B159B1945C1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71550" y="3546070"/>
            <a:ext cx="10248899" cy="9144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2800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발표팀명</a:t>
            </a:r>
            <a:r>
              <a:rPr lang="en-US" altLang="ko-KR" sz="28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나눔스퀘어</a:t>
            </a:r>
            <a:r>
              <a:rPr lang="en-US" altLang="ko-KR" sz="28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28pt)</a:t>
            </a:r>
          </a:p>
        </p:txBody>
      </p:sp>
      <p:pic>
        <p:nvPicPr>
          <p:cNvPr id="20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56A2D01-FE03-3241-9F45-8447DF6C4B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405" y="5648446"/>
            <a:ext cx="3447214" cy="5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6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9688" y="608953"/>
            <a:ext cx="10674112" cy="78000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9688" y="1620456"/>
            <a:ext cx="10674112" cy="430712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슬라이드 번호 개체 틀 9">
            <a:extLst>
              <a:ext uri="{FF2B5EF4-FFF2-40B4-BE49-F238E27FC236}">
                <a16:creationId xmlns:a16="http://schemas.microsoft.com/office/drawing/2014/main" id="{E2EDCBC2-32F6-3343-B55D-B1C9DA06DF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2161" y="624997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DA3048-B76B-48F8-B2EE-E704DDC45BC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4898D3-12CA-5241-9B6E-619AD628E5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28" y="6432536"/>
            <a:ext cx="1023887" cy="14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46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9">
            <a:extLst>
              <a:ext uri="{FF2B5EF4-FFF2-40B4-BE49-F238E27FC236}">
                <a16:creationId xmlns:a16="http://schemas.microsoft.com/office/drawing/2014/main" id="{42810CEE-92E9-4F49-A7B5-6F5F0AB30D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2161" y="624997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DA3048-B76B-48F8-B2EE-E704DDC45BC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B88C73-C0E7-8048-BB61-4A8BC28C42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28" y="6432536"/>
            <a:ext cx="1023887" cy="14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9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79688" y="608953"/>
            <a:ext cx="106741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9688" y="2078182"/>
            <a:ext cx="10674112" cy="4098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9">
            <a:extLst>
              <a:ext uri="{FF2B5EF4-FFF2-40B4-BE49-F238E27FC236}">
                <a16:creationId xmlns:a16="http://schemas.microsoft.com/office/drawing/2014/main" id="{01C529EA-E745-0E44-8EAD-CF1D66509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3655" y="6248400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2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85DA3048-B76B-48F8-B2EE-E704DDC45B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31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ko-KR" altLang="en-US" sz="4800" b="1" kern="1200">
          <a:solidFill>
            <a:schemeClr val="tx1">
              <a:lumMod val="85000"/>
              <a:lumOff val="15000"/>
            </a:schemeClr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B6D5E-4F96-3840-83DE-E5741B50072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위스키 추천 서비스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95AEF-A985-404B-85F5-448D3BFD2BF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1" lang="en-US" altLang="ko-Kore-KR" dirty="0"/>
              <a:t>#</a:t>
            </a:r>
            <a:r>
              <a:rPr kumimoji="1" lang="ko-KR" altLang="en-US" dirty="0"/>
              <a:t>위스키 </a:t>
            </a:r>
            <a:r>
              <a:rPr kumimoji="1" lang="en-US" altLang="ko-KR" dirty="0"/>
              <a:t>#</a:t>
            </a:r>
            <a:r>
              <a:rPr kumimoji="1" lang="ko-KR" altLang="en-US" dirty="0" err="1"/>
              <a:t>추천시스템</a:t>
            </a:r>
            <a:r>
              <a:rPr kumimoji="1" lang="ko-KR" altLang="en-US" dirty="0"/>
              <a:t> </a:t>
            </a:r>
            <a:r>
              <a:rPr kumimoji="1" lang="en-US" altLang="ko-KR" dirty="0"/>
              <a:t>#</a:t>
            </a:r>
            <a:r>
              <a:rPr kumimoji="1" lang="en-US" altLang="ko-KR" dirty="0" err="1"/>
              <a:t>RecVAE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C664F7-ADA5-3544-886C-D885B530678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Autofit/>
          </a:bodyPr>
          <a:lstStyle/>
          <a:p>
            <a:r>
              <a:rPr kumimoji="1" lang="en-US" altLang="ko-Kore-KR" sz="2600" dirty="0"/>
              <a:t>RecSys-11</a:t>
            </a:r>
          </a:p>
          <a:p>
            <a:r>
              <a:rPr kumimoji="1" lang="en-US" altLang="ko-Kore-KR" sz="2600" dirty="0"/>
              <a:t>(</a:t>
            </a:r>
            <a:r>
              <a:rPr kumimoji="1" lang="ko-KR" altLang="en-US" sz="2600" dirty="0"/>
              <a:t>추천</a:t>
            </a:r>
            <a:r>
              <a:rPr kumimoji="1" lang="en-US" altLang="ko-KR" sz="2600" dirty="0"/>
              <a:t>Epoch</a:t>
            </a:r>
            <a:r>
              <a:rPr kumimoji="1" lang="ko-KR" altLang="en-US" sz="2600" dirty="0"/>
              <a:t>빠지다 조</a:t>
            </a:r>
            <a:r>
              <a:rPr kumimoji="1" lang="en-US" altLang="ko-KR" sz="2600" dirty="0"/>
              <a:t>)</a:t>
            </a:r>
            <a:endParaRPr kumimoji="1" lang="en-US" altLang="ko-Kore-KR" sz="2600" dirty="0"/>
          </a:p>
        </p:txBody>
      </p:sp>
    </p:spTree>
    <p:extLst>
      <p:ext uri="{BB962C8B-B14F-4D97-AF65-F5344CB8AC3E}">
        <p14:creationId xmlns:p14="http://schemas.microsoft.com/office/powerpoint/2010/main" val="1521667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7A35043-1814-BB43-B08C-157572AD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633DD6"/>
                </a:solidFill>
              </a:rPr>
              <a:t>Model</a:t>
            </a:r>
            <a:r>
              <a:rPr lang="ko-KR" altLang="en-US" dirty="0">
                <a:solidFill>
                  <a:srgbClr val="633DD6"/>
                </a:solidFill>
              </a:rPr>
              <a:t> </a:t>
            </a:r>
            <a:r>
              <a:rPr lang="en-US" altLang="ko-KR" dirty="0">
                <a:solidFill>
                  <a:srgbClr val="633DD6"/>
                </a:solidFill>
              </a:rPr>
              <a:t>–</a:t>
            </a:r>
            <a:r>
              <a:rPr lang="ko-KR" altLang="en-US" dirty="0">
                <a:solidFill>
                  <a:srgbClr val="633DD6"/>
                </a:solidFill>
              </a:rPr>
              <a:t> 위스키 </a:t>
            </a:r>
            <a:r>
              <a:rPr lang="en-US" altLang="ko-KR" dirty="0">
                <a:solidFill>
                  <a:srgbClr val="633DD6"/>
                </a:solidFill>
              </a:rPr>
              <a:t>“</a:t>
            </a:r>
            <a:r>
              <a:rPr lang="ko-KR" altLang="en-US" b="0" dirty="0" err="1">
                <a:solidFill>
                  <a:srgbClr val="633DD6"/>
                </a:solidFill>
              </a:rPr>
              <a:t>無</a:t>
            </a:r>
            <a:r>
              <a:rPr lang="en-US" altLang="ko-KR" dirty="0">
                <a:solidFill>
                  <a:srgbClr val="633DD6"/>
                </a:solidFill>
              </a:rPr>
              <a:t>”</a:t>
            </a:r>
            <a:r>
              <a:rPr lang="ko-KR" altLang="en-US" dirty="0">
                <a:solidFill>
                  <a:srgbClr val="633DD6"/>
                </a:solidFill>
              </a:rPr>
              <a:t>경험자</a:t>
            </a:r>
            <a:endParaRPr lang="ko-Kore-KR" altLang="en-US" dirty="0">
              <a:solidFill>
                <a:srgbClr val="633DD6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2161" y="6249974"/>
            <a:ext cx="2743200" cy="365125"/>
          </a:xfrm>
        </p:spPr>
        <p:txBody>
          <a:bodyPr/>
          <a:lstStyle/>
          <a:p>
            <a:fld id="{85DA3048-B76B-48F8-B2EE-E704DDC45BC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0466481F-8F19-E84D-BC9E-C001A7BB0216}"/>
              </a:ext>
            </a:extLst>
          </p:cNvPr>
          <p:cNvSpPr txBox="1">
            <a:spLocks/>
          </p:cNvSpPr>
          <p:nvPr/>
        </p:nvSpPr>
        <p:spPr>
          <a:xfrm>
            <a:off x="843346" y="1501378"/>
            <a:ext cx="9215054" cy="89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/>
              <a:t>Cold Start </a:t>
            </a:r>
            <a:r>
              <a:rPr lang="ko-KR" altLang="en-US" sz="1800" b="1" dirty="0"/>
              <a:t>문제를 대처하는 방식 </a:t>
            </a:r>
            <a:r>
              <a:rPr lang="en-US" altLang="ko-KR" sz="1800" b="1" dirty="0"/>
              <a:t>#2</a:t>
            </a:r>
          </a:p>
          <a:p>
            <a:pPr marL="0" indent="0">
              <a:buNone/>
            </a:pPr>
            <a:r>
              <a:rPr lang="en-US" altLang="ko-KR" sz="1800" b="1" dirty="0"/>
              <a:t>-</a:t>
            </a:r>
            <a:r>
              <a:rPr lang="ko-KR" altLang="en-US" sz="1800" b="1" dirty="0"/>
              <a:t> </a:t>
            </a:r>
            <a:r>
              <a:rPr lang="ko-KR" altLang="en-US" sz="1800" dirty="0"/>
              <a:t>유저에게 </a:t>
            </a:r>
            <a:r>
              <a:rPr lang="en-US" altLang="ko-KR" sz="1800" dirty="0"/>
              <a:t>“</a:t>
            </a:r>
            <a:r>
              <a:rPr lang="ko-KR" altLang="en-US" sz="1800" dirty="0"/>
              <a:t>직접</a:t>
            </a:r>
            <a:r>
              <a:rPr lang="en-US" altLang="ko-KR" sz="1800" dirty="0"/>
              <a:t>”</a:t>
            </a:r>
            <a:r>
              <a:rPr lang="ko-KR" altLang="en-US" sz="1800" dirty="0"/>
              <a:t> 간단한 질문을 통한 </a:t>
            </a:r>
            <a:r>
              <a:rPr lang="en-US" altLang="ko-KR" sz="1800" dirty="0"/>
              <a:t>flavor tag</a:t>
            </a:r>
            <a:r>
              <a:rPr lang="ko-KR" altLang="en-US" sz="1800" dirty="0"/>
              <a:t>에 대한 선호도를 입력 받아서 활용</a:t>
            </a:r>
            <a:r>
              <a:rPr lang="en-US" altLang="ko-KR" sz="1800" dirty="0"/>
              <a:t>!</a:t>
            </a:r>
          </a:p>
        </p:txBody>
      </p:sp>
      <p:pic>
        <p:nvPicPr>
          <p:cNvPr id="13" name="그림 6">
            <a:extLst>
              <a:ext uri="{FF2B5EF4-FFF2-40B4-BE49-F238E27FC236}">
                <a16:creationId xmlns:a16="http://schemas.microsoft.com/office/drawing/2014/main" id="{06E5D31D-E14C-0D44-821D-787C8A87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3" y="2860402"/>
            <a:ext cx="5310655" cy="2496220"/>
          </a:xfrm>
          <a:prstGeom prst="rect">
            <a:avLst/>
          </a:prstGeom>
        </p:spPr>
      </p:pic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3947E300-B155-6847-88B9-F5F19FB41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08051"/>
              </p:ext>
            </p:extLst>
          </p:nvPr>
        </p:nvGraphicFramePr>
        <p:xfrm>
          <a:off x="7799042" y="3707796"/>
          <a:ext cx="1961862" cy="114009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980931">
                  <a:extLst>
                    <a:ext uri="{9D8B030D-6E8A-4147-A177-3AD203B41FA5}">
                      <a16:colId xmlns:a16="http://schemas.microsoft.com/office/drawing/2014/main" val="1726447277"/>
                    </a:ext>
                  </a:extLst>
                </a:gridCol>
                <a:gridCol w="980931">
                  <a:extLst>
                    <a:ext uri="{9D8B030D-6E8A-4147-A177-3AD203B41FA5}">
                      <a16:colId xmlns:a16="http://schemas.microsoft.com/office/drawing/2014/main" val="2964871918"/>
                    </a:ext>
                  </a:extLst>
                </a:gridCol>
              </a:tblGrid>
              <a:tr h="37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4068301"/>
                  </a:ext>
                </a:extLst>
              </a:tr>
              <a:tr h="3817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Sweet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055936"/>
                  </a:ext>
                </a:extLst>
              </a:tr>
              <a:tr h="3817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Nutty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878507"/>
                  </a:ext>
                </a:extLst>
              </a:tr>
            </a:tbl>
          </a:graphicData>
        </a:graphic>
      </p:graphicFrame>
      <p:sp>
        <p:nvSpPr>
          <p:cNvPr id="15" name="Right Arrow 14">
            <a:extLst>
              <a:ext uri="{FF2B5EF4-FFF2-40B4-BE49-F238E27FC236}">
                <a16:creationId xmlns:a16="http://schemas.microsoft.com/office/drawing/2014/main" id="{8B06B2ED-3317-6D4C-8A17-E6522F2E7DC4}"/>
              </a:ext>
            </a:extLst>
          </p:cNvPr>
          <p:cNvSpPr/>
          <p:nvPr/>
        </p:nvSpPr>
        <p:spPr>
          <a:xfrm>
            <a:off x="6304967" y="4108512"/>
            <a:ext cx="1222776" cy="338667"/>
          </a:xfrm>
          <a:prstGeom prst="rightArrow">
            <a:avLst>
              <a:gd name="adj1" fmla="val 50000"/>
              <a:gd name="adj2" fmla="val 123333"/>
            </a:avLst>
          </a:prstGeom>
          <a:solidFill>
            <a:srgbClr val="7B68DC"/>
          </a:solidFill>
          <a:ln>
            <a:solidFill>
              <a:srgbClr val="7B6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28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7A35043-1814-BB43-B08C-157572AD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633DD6"/>
                </a:solidFill>
              </a:rPr>
              <a:t>Model</a:t>
            </a:r>
            <a:r>
              <a:rPr lang="ko-KR" altLang="en-US" dirty="0">
                <a:solidFill>
                  <a:srgbClr val="633DD6"/>
                </a:solidFill>
              </a:rPr>
              <a:t> </a:t>
            </a:r>
            <a:r>
              <a:rPr lang="en-US" altLang="ko-KR" dirty="0">
                <a:solidFill>
                  <a:srgbClr val="633DD6"/>
                </a:solidFill>
              </a:rPr>
              <a:t>–</a:t>
            </a:r>
            <a:r>
              <a:rPr lang="ko-KR" altLang="en-US" dirty="0">
                <a:solidFill>
                  <a:srgbClr val="633DD6"/>
                </a:solidFill>
              </a:rPr>
              <a:t> 위스키 </a:t>
            </a:r>
            <a:r>
              <a:rPr lang="en-US" altLang="ko-KR" dirty="0">
                <a:solidFill>
                  <a:srgbClr val="633DD6"/>
                </a:solidFill>
              </a:rPr>
              <a:t>“</a:t>
            </a:r>
            <a:r>
              <a:rPr lang="ko-KR" altLang="en-US" b="0" dirty="0" err="1">
                <a:solidFill>
                  <a:srgbClr val="633DD6"/>
                </a:solidFill>
              </a:rPr>
              <a:t>無</a:t>
            </a:r>
            <a:r>
              <a:rPr lang="en-US" altLang="ko-KR" dirty="0">
                <a:solidFill>
                  <a:srgbClr val="633DD6"/>
                </a:solidFill>
              </a:rPr>
              <a:t>”</a:t>
            </a:r>
            <a:r>
              <a:rPr lang="ko-KR" altLang="en-US" dirty="0">
                <a:solidFill>
                  <a:srgbClr val="633DD6"/>
                </a:solidFill>
              </a:rPr>
              <a:t>경험자</a:t>
            </a:r>
            <a:endParaRPr lang="ko-Kore-KR" altLang="en-US" dirty="0">
              <a:solidFill>
                <a:srgbClr val="633DD6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2161" y="6249974"/>
            <a:ext cx="2743200" cy="365125"/>
          </a:xfrm>
        </p:spPr>
        <p:txBody>
          <a:bodyPr/>
          <a:lstStyle/>
          <a:p>
            <a:fld id="{85DA3048-B76B-48F8-B2EE-E704DDC45BC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0466481F-8F19-E84D-BC9E-C001A7BB0216}"/>
              </a:ext>
            </a:extLst>
          </p:cNvPr>
          <p:cNvSpPr txBox="1">
            <a:spLocks/>
          </p:cNvSpPr>
          <p:nvPr/>
        </p:nvSpPr>
        <p:spPr>
          <a:xfrm>
            <a:off x="843346" y="1501378"/>
            <a:ext cx="9215054" cy="89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/>
              <a:t>Cold Start </a:t>
            </a:r>
            <a:r>
              <a:rPr lang="ko-KR" altLang="en-US" sz="1800" b="1" dirty="0"/>
              <a:t>문제를 대처하는 방식 </a:t>
            </a:r>
            <a:r>
              <a:rPr lang="en-US" altLang="ko-KR" sz="1800" b="1" dirty="0"/>
              <a:t>#2</a:t>
            </a:r>
          </a:p>
          <a:p>
            <a:pPr marL="0" indent="0">
              <a:buNone/>
            </a:pPr>
            <a:r>
              <a:rPr lang="en-US" altLang="ko-KR" sz="1800" b="1" dirty="0"/>
              <a:t>-</a:t>
            </a:r>
            <a:r>
              <a:rPr lang="ko-KR" altLang="en-US" sz="1800" b="1" dirty="0"/>
              <a:t> 사용자 취향에 따라 </a:t>
            </a:r>
            <a:r>
              <a:rPr lang="en-US" altLang="ko-KR" sz="1800" b="1" dirty="0"/>
              <a:t>“</a:t>
            </a:r>
            <a:r>
              <a:rPr lang="ko-KR" altLang="en-US" sz="1800" b="1" dirty="0"/>
              <a:t>코사인 유사도</a:t>
            </a:r>
            <a:r>
              <a:rPr lang="en-US" altLang="ko-KR" sz="1800" b="1" dirty="0"/>
              <a:t>”</a:t>
            </a:r>
            <a:r>
              <a:rPr lang="ko-KR" altLang="en-US" sz="1800" b="1" dirty="0" err="1"/>
              <a:t>를</a:t>
            </a:r>
            <a:r>
              <a:rPr lang="ko-KR" altLang="en-US" sz="1800" b="1" dirty="0"/>
              <a:t> 활용</a:t>
            </a:r>
            <a:endParaRPr lang="en-US" altLang="ko-KR" sz="1800" b="1" dirty="0"/>
          </a:p>
        </p:txBody>
      </p:sp>
      <p:pic>
        <p:nvPicPr>
          <p:cNvPr id="8" name="그림 3">
            <a:extLst>
              <a:ext uri="{FF2B5EF4-FFF2-40B4-BE49-F238E27FC236}">
                <a16:creationId xmlns:a16="http://schemas.microsoft.com/office/drawing/2014/main" id="{1DE5975D-30D5-3E4F-931A-CA7F6DB12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0" t="1002" r="61984"/>
          <a:stretch/>
        </p:blipFill>
        <p:spPr>
          <a:xfrm>
            <a:off x="454915" y="2673147"/>
            <a:ext cx="2660073" cy="1791610"/>
          </a:xfrm>
          <a:prstGeom prst="rect">
            <a:avLst/>
          </a:prstGeom>
        </p:spPr>
      </p:pic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A9F53105-B2DE-B847-85CF-6C53C937D1A1}"/>
              </a:ext>
            </a:extLst>
          </p:cNvPr>
          <p:cNvSpPr txBox="1">
            <a:spLocks/>
          </p:cNvSpPr>
          <p:nvPr/>
        </p:nvSpPr>
        <p:spPr>
          <a:xfrm>
            <a:off x="651579" y="4464757"/>
            <a:ext cx="2266743" cy="3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Item </a:t>
            </a:r>
            <a:r>
              <a:rPr lang="ko-KR" altLang="en-US" sz="1800" dirty="0"/>
              <a:t>맛 속성 데이터</a:t>
            </a:r>
            <a:endParaRPr lang="en-US" altLang="ko-KR" sz="1800" dirty="0"/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79386E1B-1A3B-9345-8028-776CAFB2B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140610"/>
              </p:ext>
            </p:extLst>
          </p:nvPr>
        </p:nvGraphicFramePr>
        <p:xfrm>
          <a:off x="3928039" y="3518255"/>
          <a:ext cx="35376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605">
                  <a:extLst>
                    <a:ext uri="{9D8B030D-6E8A-4147-A177-3AD203B41FA5}">
                      <a16:colId xmlns:a16="http://schemas.microsoft.com/office/drawing/2014/main" val="2505465013"/>
                    </a:ext>
                  </a:extLst>
                </a:gridCol>
                <a:gridCol w="589605">
                  <a:extLst>
                    <a:ext uri="{9D8B030D-6E8A-4147-A177-3AD203B41FA5}">
                      <a16:colId xmlns:a16="http://schemas.microsoft.com/office/drawing/2014/main" val="3671637597"/>
                    </a:ext>
                  </a:extLst>
                </a:gridCol>
                <a:gridCol w="589605">
                  <a:extLst>
                    <a:ext uri="{9D8B030D-6E8A-4147-A177-3AD203B41FA5}">
                      <a16:colId xmlns:a16="http://schemas.microsoft.com/office/drawing/2014/main" val="594533410"/>
                    </a:ext>
                  </a:extLst>
                </a:gridCol>
                <a:gridCol w="589605">
                  <a:extLst>
                    <a:ext uri="{9D8B030D-6E8A-4147-A177-3AD203B41FA5}">
                      <a16:colId xmlns:a16="http://schemas.microsoft.com/office/drawing/2014/main" val="1835418826"/>
                    </a:ext>
                  </a:extLst>
                </a:gridCol>
                <a:gridCol w="589605">
                  <a:extLst>
                    <a:ext uri="{9D8B030D-6E8A-4147-A177-3AD203B41FA5}">
                      <a16:colId xmlns:a16="http://schemas.microsoft.com/office/drawing/2014/main" val="618686837"/>
                    </a:ext>
                  </a:extLst>
                </a:gridCol>
                <a:gridCol w="589605">
                  <a:extLst>
                    <a:ext uri="{9D8B030D-6E8A-4147-A177-3AD203B41FA5}">
                      <a16:colId xmlns:a16="http://schemas.microsoft.com/office/drawing/2014/main" val="3241041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0.25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0.75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0.75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4927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6364859-8D9E-9945-8682-AC1BE23F5DCA}"/>
              </a:ext>
            </a:extLst>
          </p:cNvPr>
          <p:cNvSpPr txBox="1"/>
          <p:nvPr/>
        </p:nvSpPr>
        <p:spPr>
          <a:xfrm>
            <a:off x="3988424" y="3257399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taste1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562D1A-8FFC-BF41-A4BB-321B496DFE27}"/>
              </a:ext>
            </a:extLst>
          </p:cNvPr>
          <p:cNvSpPr txBox="1"/>
          <p:nvPr/>
        </p:nvSpPr>
        <p:spPr>
          <a:xfrm>
            <a:off x="4562091" y="3257399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taste2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09EF71-3F94-8C49-AEA4-24AE2810A02C}"/>
              </a:ext>
            </a:extLst>
          </p:cNvPr>
          <p:cNvSpPr txBox="1"/>
          <p:nvPr/>
        </p:nvSpPr>
        <p:spPr>
          <a:xfrm>
            <a:off x="5135758" y="3257399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taste3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4A2A41-27F6-5D4D-90BC-A8B1689854FE}"/>
              </a:ext>
            </a:extLst>
          </p:cNvPr>
          <p:cNvSpPr txBox="1"/>
          <p:nvPr/>
        </p:nvSpPr>
        <p:spPr>
          <a:xfrm>
            <a:off x="5774481" y="3257399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taste4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4BE73-8CE2-FA4F-88A6-8407CFAE95FA}"/>
              </a:ext>
            </a:extLst>
          </p:cNvPr>
          <p:cNvSpPr txBox="1"/>
          <p:nvPr/>
        </p:nvSpPr>
        <p:spPr>
          <a:xfrm>
            <a:off x="6348148" y="3257399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taste5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574D86-BF90-BC47-8434-1C68A4142FAB}"/>
              </a:ext>
            </a:extLst>
          </p:cNvPr>
          <p:cNvSpPr txBox="1"/>
          <p:nvPr/>
        </p:nvSpPr>
        <p:spPr>
          <a:xfrm>
            <a:off x="6916502" y="3257399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taste6</a:t>
            </a:r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5ED12E-3365-244C-A1CC-883A57557046}"/>
              </a:ext>
            </a:extLst>
          </p:cNvPr>
          <p:cNvSpPr txBox="1"/>
          <p:nvPr/>
        </p:nvSpPr>
        <p:spPr>
          <a:xfrm>
            <a:off x="3620447" y="3982300"/>
            <a:ext cx="441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문답을 통해 취득한 </a:t>
            </a:r>
            <a:r>
              <a:rPr lang="en-US" altLang="ko-KR" dirty="0"/>
              <a:t>User </a:t>
            </a:r>
            <a:r>
              <a:rPr lang="ko-KR" altLang="en-US" dirty="0"/>
              <a:t>맛 취향 데이터</a:t>
            </a:r>
          </a:p>
        </p:txBody>
      </p:sp>
      <p:sp>
        <p:nvSpPr>
          <p:cNvPr id="23" name="십자형 10">
            <a:extLst>
              <a:ext uri="{FF2B5EF4-FFF2-40B4-BE49-F238E27FC236}">
                <a16:creationId xmlns:a16="http://schemas.microsoft.com/office/drawing/2014/main" id="{626B1CFB-7C7A-5E4D-A8B5-2B19F8F1AB99}"/>
              </a:ext>
            </a:extLst>
          </p:cNvPr>
          <p:cNvSpPr/>
          <p:nvPr/>
        </p:nvSpPr>
        <p:spPr>
          <a:xfrm>
            <a:off x="3246478" y="3503620"/>
            <a:ext cx="417539" cy="385475"/>
          </a:xfrm>
          <a:prstGeom prst="plus">
            <a:avLst>
              <a:gd name="adj" fmla="val 37871"/>
            </a:avLst>
          </a:prstGeom>
          <a:solidFill>
            <a:srgbClr val="7B68DC"/>
          </a:solidFill>
          <a:ln>
            <a:solidFill>
              <a:srgbClr val="7B6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4" name="표 16">
            <a:extLst>
              <a:ext uri="{FF2B5EF4-FFF2-40B4-BE49-F238E27FC236}">
                <a16:creationId xmlns:a16="http://schemas.microsoft.com/office/drawing/2014/main" id="{DAB1E3F8-582F-E04A-B17D-99E0F4A92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453674"/>
              </p:ext>
            </p:extLst>
          </p:nvPr>
        </p:nvGraphicFramePr>
        <p:xfrm>
          <a:off x="9905761" y="1852139"/>
          <a:ext cx="1293964" cy="372649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46982">
                  <a:extLst>
                    <a:ext uri="{9D8B030D-6E8A-4147-A177-3AD203B41FA5}">
                      <a16:colId xmlns:a16="http://schemas.microsoft.com/office/drawing/2014/main" val="1726447277"/>
                    </a:ext>
                  </a:extLst>
                </a:gridCol>
                <a:gridCol w="646982">
                  <a:extLst>
                    <a:ext uri="{9D8B030D-6E8A-4147-A177-3AD203B41FA5}">
                      <a16:colId xmlns:a16="http://schemas.microsoft.com/office/drawing/2014/main" val="2964871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0.2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406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055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878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36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9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694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17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486710"/>
                  </a:ext>
                </a:extLst>
              </a:tr>
              <a:tr h="388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380257"/>
                  </a:ext>
                </a:extLst>
              </a:tr>
            </a:tbl>
          </a:graphicData>
        </a:graphic>
      </p:graphicFrame>
      <p:sp>
        <p:nvSpPr>
          <p:cNvPr id="25" name="Right Arrow 24">
            <a:extLst>
              <a:ext uri="{FF2B5EF4-FFF2-40B4-BE49-F238E27FC236}">
                <a16:creationId xmlns:a16="http://schemas.microsoft.com/office/drawing/2014/main" id="{1975FCFC-2ABC-6C45-9C8A-3F7C4CA1B0D6}"/>
              </a:ext>
            </a:extLst>
          </p:cNvPr>
          <p:cNvSpPr/>
          <p:nvPr/>
        </p:nvSpPr>
        <p:spPr>
          <a:xfrm>
            <a:off x="8032813" y="3470129"/>
            <a:ext cx="1293964" cy="490512"/>
          </a:xfrm>
          <a:prstGeom prst="rightArrow">
            <a:avLst>
              <a:gd name="adj1" fmla="val 50000"/>
              <a:gd name="adj2" fmla="val 123333"/>
            </a:avLst>
          </a:prstGeom>
          <a:solidFill>
            <a:srgbClr val="7B68DC"/>
          </a:solidFill>
          <a:ln>
            <a:solidFill>
              <a:srgbClr val="7B6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코사인유사도</a:t>
            </a:r>
            <a:endParaRPr lang="en-US" sz="1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4CA624-BBA1-9541-91F1-6EEE83B16051}"/>
              </a:ext>
            </a:extLst>
          </p:cNvPr>
          <p:cNvSpPr/>
          <p:nvPr/>
        </p:nvSpPr>
        <p:spPr>
          <a:xfrm>
            <a:off x="9763933" y="4366750"/>
            <a:ext cx="1589868" cy="488841"/>
          </a:xfrm>
          <a:prstGeom prst="rect">
            <a:avLst/>
          </a:prstGeom>
          <a:solidFill>
            <a:srgbClr val="7B68DC">
              <a:alpha val="48000"/>
            </a:srgbClr>
          </a:solidFill>
          <a:ln>
            <a:solidFill>
              <a:srgbClr val="7B6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내용 개체 틀 5">
            <a:extLst>
              <a:ext uri="{FF2B5EF4-FFF2-40B4-BE49-F238E27FC236}">
                <a16:creationId xmlns:a16="http://schemas.microsoft.com/office/drawing/2014/main" id="{6F0E86D8-6718-6D4F-BC6A-235A8A3F5F90}"/>
              </a:ext>
            </a:extLst>
          </p:cNvPr>
          <p:cNvSpPr txBox="1">
            <a:spLocks/>
          </p:cNvSpPr>
          <p:nvPr/>
        </p:nvSpPr>
        <p:spPr>
          <a:xfrm>
            <a:off x="2351187" y="5761850"/>
            <a:ext cx="6750974" cy="418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/>
              <a:t>해당 클러스터의 위스키들을 </a:t>
            </a:r>
            <a:r>
              <a:rPr lang="en-US" altLang="ko-KR" sz="1800" b="1" dirty="0"/>
              <a:t>1)</a:t>
            </a:r>
            <a:r>
              <a:rPr lang="ko-KR" altLang="en-US" sz="1800" b="1" dirty="0"/>
              <a:t> 가격 </a:t>
            </a:r>
            <a:r>
              <a:rPr lang="en-US" altLang="ko-KR" sz="1800" b="1" dirty="0"/>
              <a:t>2)</a:t>
            </a:r>
            <a:r>
              <a:rPr lang="ko-KR" altLang="en-US" sz="1800" b="1" dirty="0"/>
              <a:t> 인기도 순으로 </a:t>
            </a:r>
            <a:r>
              <a:rPr lang="en-US" altLang="ko-KR" sz="1800" b="1" dirty="0"/>
              <a:t>filtering</a:t>
            </a:r>
          </a:p>
        </p:txBody>
      </p:sp>
    </p:spTree>
    <p:extLst>
      <p:ext uri="{BB962C8B-B14F-4D97-AF65-F5344CB8AC3E}">
        <p14:creationId xmlns:p14="http://schemas.microsoft.com/office/powerpoint/2010/main" val="1874781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7A35043-1814-BB43-B08C-157572AD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633DD6"/>
                </a:solidFill>
              </a:rPr>
              <a:t>Model</a:t>
            </a:r>
            <a:r>
              <a:rPr lang="ko-KR" altLang="en-US" dirty="0">
                <a:solidFill>
                  <a:srgbClr val="633DD6"/>
                </a:solidFill>
              </a:rPr>
              <a:t> </a:t>
            </a:r>
            <a:r>
              <a:rPr lang="en-US" altLang="ko-KR" dirty="0">
                <a:solidFill>
                  <a:srgbClr val="633DD6"/>
                </a:solidFill>
              </a:rPr>
              <a:t>–</a:t>
            </a:r>
            <a:r>
              <a:rPr lang="ko-KR" altLang="en-US" dirty="0">
                <a:solidFill>
                  <a:srgbClr val="633DD6"/>
                </a:solidFill>
              </a:rPr>
              <a:t> 위스키 경험자</a:t>
            </a:r>
            <a:endParaRPr lang="ko-Kore-KR" altLang="en-US" dirty="0">
              <a:solidFill>
                <a:srgbClr val="633DD6"/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92F154-3BE6-444C-AC29-1402371F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88" y="1620456"/>
            <a:ext cx="10674112" cy="4791633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위스키를 경험해 본 적이 있는 유저</a:t>
            </a:r>
            <a:endParaRPr lang="en-US" altLang="ko-KR" sz="1800" dirty="0"/>
          </a:p>
          <a:p>
            <a:pPr lvl="1"/>
            <a:r>
              <a:rPr lang="en-US" altLang="ko-KR" sz="1800" dirty="0"/>
              <a:t>MF</a:t>
            </a:r>
            <a:r>
              <a:rPr lang="ko-KR" altLang="en-US" sz="1800" dirty="0"/>
              <a:t> 기반 모델의 경우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dirty="0"/>
              <a:t>User-Item</a:t>
            </a:r>
            <a:r>
              <a:rPr lang="ko-KR" altLang="en-US" sz="1800" dirty="0"/>
              <a:t>이 많을수록 </a:t>
            </a:r>
            <a:r>
              <a:rPr lang="en-US" altLang="ko-KR" sz="1800" dirty="0"/>
              <a:t>parameter </a:t>
            </a:r>
            <a:r>
              <a:rPr lang="ko-KR" altLang="en-US" sz="1800" dirty="0"/>
              <a:t>증가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en-US" altLang="ko-KR" sz="1800" dirty="0"/>
              <a:t>User- Item </a:t>
            </a:r>
            <a:r>
              <a:rPr lang="ko-KR" altLang="en-US" sz="1800" dirty="0"/>
              <a:t>추가될 때마다 새로운 학습 비용 </a:t>
            </a:r>
            <a:r>
              <a:rPr lang="en-US" altLang="ko-KR" sz="1800" dirty="0"/>
              <a:t>(</a:t>
            </a:r>
            <a:r>
              <a:rPr lang="ko-KR" altLang="en-US" sz="1800" dirty="0"/>
              <a:t>속도</a:t>
            </a:r>
            <a:r>
              <a:rPr lang="en-US" altLang="ko-KR" sz="1800" dirty="0"/>
              <a:t>)</a:t>
            </a:r>
            <a:r>
              <a:rPr lang="ko-KR" altLang="en-US" sz="1800" dirty="0"/>
              <a:t> 필요</a:t>
            </a:r>
            <a:endParaRPr lang="en-US" altLang="ko-KR" sz="1800" b="1" dirty="0"/>
          </a:p>
          <a:p>
            <a:pPr>
              <a:buFont typeface="Wingdings" pitchFamily="2" charset="2"/>
              <a:buChar char="Ø"/>
            </a:pPr>
            <a:r>
              <a:rPr lang="ko-KR" altLang="en-US" sz="2400" b="1" dirty="0"/>
              <a:t> </a:t>
            </a:r>
            <a:r>
              <a:rPr lang="en-US" altLang="ko-KR" sz="2400" b="1" dirty="0"/>
              <a:t>Inference</a:t>
            </a:r>
            <a:r>
              <a:rPr lang="ko-KR" altLang="en-US" sz="2400" b="1" dirty="0"/>
              <a:t> 시간이 오래 걸린다</a:t>
            </a:r>
            <a:r>
              <a:rPr lang="en-US" altLang="ko-KR" sz="2400" b="1" dirty="0"/>
              <a:t>.</a:t>
            </a:r>
          </a:p>
          <a:p>
            <a:pPr marL="0" indent="0">
              <a:buNone/>
            </a:pPr>
            <a:endParaRPr lang="en-US" altLang="ko-KR" sz="2000" b="1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2161" y="6249974"/>
            <a:ext cx="2743200" cy="365125"/>
          </a:xfrm>
        </p:spPr>
        <p:txBody>
          <a:bodyPr/>
          <a:lstStyle/>
          <a:p>
            <a:fld id="{85DA3048-B76B-48F8-B2EE-E704DDC45BC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pSp>
        <p:nvGrpSpPr>
          <p:cNvPr id="7" name="그룹 10">
            <a:extLst>
              <a:ext uri="{FF2B5EF4-FFF2-40B4-BE49-F238E27FC236}">
                <a16:creationId xmlns:a16="http://schemas.microsoft.com/office/drawing/2014/main" id="{0FE35691-D4C3-7B45-8B86-B569EE41C59D}"/>
              </a:ext>
            </a:extLst>
          </p:cNvPr>
          <p:cNvGrpSpPr/>
          <p:nvPr/>
        </p:nvGrpSpPr>
        <p:grpSpPr>
          <a:xfrm>
            <a:off x="1012805" y="2522844"/>
            <a:ext cx="4073777" cy="2334164"/>
            <a:chOff x="613552" y="1834183"/>
            <a:chExt cx="7048500" cy="4038600"/>
          </a:xfrm>
        </p:grpSpPr>
        <p:pic>
          <p:nvPicPr>
            <p:cNvPr id="9" name="그림 3">
              <a:extLst>
                <a:ext uri="{FF2B5EF4-FFF2-40B4-BE49-F238E27FC236}">
                  <a16:creationId xmlns:a16="http://schemas.microsoft.com/office/drawing/2014/main" id="{FE232C86-1F14-664F-A56A-9221C8C0B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553" y="1834183"/>
              <a:ext cx="7048499" cy="4038600"/>
            </a:xfrm>
            <a:prstGeom prst="rect">
              <a:avLst/>
            </a:prstGeom>
          </p:spPr>
        </p:pic>
        <p:sp>
          <p:nvSpPr>
            <p:cNvPr id="11" name="직사각형 6">
              <a:extLst>
                <a:ext uri="{FF2B5EF4-FFF2-40B4-BE49-F238E27FC236}">
                  <a16:creationId xmlns:a16="http://schemas.microsoft.com/office/drawing/2014/main" id="{09BAAFD5-412C-9049-8861-285432DD526C}"/>
                </a:ext>
              </a:extLst>
            </p:cNvPr>
            <p:cNvSpPr/>
            <p:nvPr/>
          </p:nvSpPr>
          <p:spPr>
            <a:xfrm>
              <a:off x="2993366" y="1892779"/>
              <a:ext cx="379562" cy="281078"/>
            </a:xfrm>
            <a:prstGeom prst="rect">
              <a:avLst/>
            </a:prstGeom>
            <a:solidFill>
              <a:srgbClr val="FFFF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2" name="직사각형 7">
              <a:extLst>
                <a:ext uri="{FF2B5EF4-FFF2-40B4-BE49-F238E27FC236}">
                  <a16:creationId xmlns:a16="http://schemas.microsoft.com/office/drawing/2014/main" id="{61D6EBCD-0A9B-0946-8503-0552473DEB6A}"/>
                </a:ext>
              </a:extLst>
            </p:cNvPr>
            <p:cNvSpPr/>
            <p:nvPr/>
          </p:nvSpPr>
          <p:spPr>
            <a:xfrm flipH="1">
              <a:off x="2682814" y="3743504"/>
              <a:ext cx="4226943" cy="337150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직사각형 8">
              <a:extLst>
                <a:ext uri="{FF2B5EF4-FFF2-40B4-BE49-F238E27FC236}">
                  <a16:creationId xmlns:a16="http://schemas.microsoft.com/office/drawing/2014/main" id="{B097C160-8602-F347-A037-D14BBBCC97DF}"/>
                </a:ext>
              </a:extLst>
            </p:cNvPr>
            <p:cNvSpPr/>
            <p:nvPr/>
          </p:nvSpPr>
          <p:spPr>
            <a:xfrm flipH="1">
              <a:off x="2820837" y="4109498"/>
              <a:ext cx="3804250" cy="337150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직사각형 9">
              <a:extLst>
                <a:ext uri="{FF2B5EF4-FFF2-40B4-BE49-F238E27FC236}">
                  <a16:creationId xmlns:a16="http://schemas.microsoft.com/office/drawing/2014/main" id="{EA9ECB52-5EBE-824B-AA8E-7C0EEE595BCC}"/>
                </a:ext>
              </a:extLst>
            </p:cNvPr>
            <p:cNvSpPr/>
            <p:nvPr/>
          </p:nvSpPr>
          <p:spPr>
            <a:xfrm flipH="1">
              <a:off x="613552" y="4432493"/>
              <a:ext cx="4864221" cy="337150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8" name="그림 12">
            <a:extLst>
              <a:ext uri="{FF2B5EF4-FFF2-40B4-BE49-F238E27FC236}">
                <a16:creationId xmlns:a16="http://schemas.microsoft.com/office/drawing/2014/main" id="{937F980C-8FEF-0E40-91FA-79D6A737A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709" y="2396148"/>
            <a:ext cx="6734175" cy="27313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24E06A-D048-8240-8D1F-D85780DF047D}"/>
              </a:ext>
            </a:extLst>
          </p:cNvPr>
          <p:cNvSpPr txBox="1"/>
          <p:nvPr/>
        </p:nvSpPr>
        <p:spPr>
          <a:xfrm>
            <a:off x="945073" y="4924739"/>
            <a:ext cx="4378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en-US" altLang="ko-KR" sz="1000" dirty="0" err="1"/>
              <a:t>RecVAE</a:t>
            </a:r>
            <a:r>
              <a:rPr lang="en-US" altLang="ko-KR" sz="1000" dirty="0"/>
              <a:t>: a New Variational Autoencoder for Top-N Recommendations with Implicit Feedback] </a:t>
            </a:r>
            <a:r>
              <a:rPr lang="ko-KR" altLang="en-US" sz="1000" dirty="0"/>
              <a:t>중</a:t>
            </a:r>
          </a:p>
        </p:txBody>
      </p:sp>
    </p:spTree>
    <p:extLst>
      <p:ext uri="{BB962C8B-B14F-4D97-AF65-F5344CB8AC3E}">
        <p14:creationId xmlns:p14="http://schemas.microsoft.com/office/powerpoint/2010/main" val="436615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7A35043-1814-BB43-B08C-157572AD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633DD6"/>
                </a:solidFill>
              </a:rPr>
              <a:t>Model</a:t>
            </a:r>
            <a:r>
              <a:rPr lang="ko-KR" altLang="en-US" dirty="0">
                <a:solidFill>
                  <a:srgbClr val="633DD6"/>
                </a:solidFill>
              </a:rPr>
              <a:t> </a:t>
            </a:r>
            <a:r>
              <a:rPr lang="en-US" altLang="ko-KR" dirty="0">
                <a:solidFill>
                  <a:srgbClr val="633DD6"/>
                </a:solidFill>
              </a:rPr>
              <a:t>–</a:t>
            </a:r>
            <a:r>
              <a:rPr lang="ko-KR" altLang="en-US" dirty="0">
                <a:solidFill>
                  <a:srgbClr val="633DD6"/>
                </a:solidFill>
              </a:rPr>
              <a:t> 위스키 경험자</a:t>
            </a:r>
            <a:endParaRPr lang="ko-Kore-KR" altLang="en-US" dirty="0">
              <a:solidFill>
                <a:srgbClr val="633DD6"/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92F154-3BE6-444C-AC29-1402371F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50" y="1507567"/>
            <a:ext cx="10834393" cy="1034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/>
              <a:t>이 시간을 줄이기 위해 추가 학습 비용이 들지 않는 추천 모델</a:t>
            </a:r>
            <a:endParaRPr lang="en-US" altLang="ko-KR" sz="2000" b="1" dirty="0"/>
          </a:p>
          <a:p>
            <a:pPr>
              <a:buFont typeface="Wingdings" pitchFamily="2" charset="2"/>
              <a:buChar char="Ø"/>
            </a:pPr>
            <a:r>
              <a:rPr lang="ko-KR" altLang="en-US" sz="2000" b="1" dirty="0">
                <a:solidFill>
                  <a:srgbClr val="492ECF"/>
                </a:solidFill>
              </a:rPr>
              <a:t> </a:t>
            </a:r>
            <a:r>
              <a:rPr lang="en-US" altLang="ko-KR" sz="2000" b="1" dirty="0">
                <a:solidFill>
                  <a:srgbClr val="492ECF"/>
                </a:solidFill>
              </a:rPr>
              <a:t>VAE </a:t>
            </a:r>
            <a:r>
              <a:rPr lang="ko-KR" altLang="en-US" sz="2000" b="1" dirty="0">
                <a:solidFill>
                  <a:srgbClr val="492ECF"/>
                </a:solidFill>
              </a:rPr>
              <a:t>계열 모델</a:t>
            </a:r>
            <a:endParaRPr lang="en-US" altLang="ko-KR" sz="2000" b="1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7" name="그림 4">
            <a:extLst>
              <a:ext uri="{FF2B5EF4-FFF2-40B4-BE49-F238E27FC236}">
                <a16:creationId xmlns:a16="http://schemas.microsoft.com/office/drawing/2014/main" id="{3EBF69F7-594A-7A4B-AA7F-0E575D4FD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114" y="2052097"/>
            <a:ext cx="3471552" cy="4351664"/>
          </a:xfrm>
          <a:prstGeom prst="rect">
            <a:avLst/>
          </a:prstGeom>
        </p:spPr>
      </p:pic>
      <p:graphicFrame>
        <p:nvGraphicFramePr>
          <p:cNvPr id="28" name="표 6">
            <a:extLst>
              <a:ext uri="{FF2B5EF4-FFF2-40B4-BE49-F238E27FC236}">
                <a16:creationId xmlns:a16="http://schemas.microsoft.com/office/drawing/2014/main" id="{1DD726DC-6973-7349-A948-4239ADE8E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908299"/>
              </p:ext>
            </p:extLst>
          </p:nvPr>
        </p:nvGraphicFramePr>
        <p:xfrm>
          <a:off x="8431910" y="2171480"/>
          <a:ext cx="35376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605">
                  <a:extLst>
                    <a:ext uri="{9D8B030D-6E8A-4147-A177-3AD203B41FA5}">
                      <a16:colId xmlns:a16="http://schemas.microsoft.com/office/drawing/2014/main" val="2505465013"/>
                    </a:ext>
                  </a:extLst>
                </a:gridCol>
                <a:gridCol w="589605">
                  <a:extLst>
                    <a:ext uri="{9D8B030D-6E8A-4147-A177-3AD203B41FA5}">
                      <a16:colId xmlns:a16="http://schemas.microsoft.com/office/drawing/2014/main" val="3671637597"/>
                    </a:ext>
                  </a:extLst>
                </a:gridCol>
                <a:gridCol w="589605">
                  <a:extLst>
                    <a:ext uri="{9D8B030D-6E8A-4147-A177-3AD203B41FA5}">
                      <a16:colId xmlns:a16="http://schemas.microsoft.com/office/drawing/2014/main" val="594533410"/>
                    </a:ext>
                  </a:extLst>
                </a:gridCol>
                <a:gridCol w="589605">
                  <a:extLst>
                    <a:ext uri="{9D8B030D-6E8A-4147-A177-3AD203B41FA5}">
                      <a16:colId xmlns:a16="http://schemas.microsoft.com/office/drawing/2014/main" val="1835418826"/>
                    </a:ext>
                  </a:extLst>
                </a:gridCol>
                <a:gridCol w="589605">
                  <a:extLst>
                    <a:ext uri="{9D8B030D-6E8A-4147-A177-3AD203B41FA5}">
                      <a16:colId xmlns:a16="http://schemas.microsoft.com/office/drawing/2014/main" val="618686837"/>
                    </a:ext>
                  </a:extLst>
                </a:gridCol>
                <a:gridCol w="589605">
                  <a:extLst>
                    <a:ext uri="{9D8B030D-6E8A-4147-A177-3AD203B41FA5}">
                      <a16:colId xmlns:a16="http://schemas.microsoft.com/office/drawing/2014/main" val="3241041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492768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1EDBD9D8-773D-0944-AE18-3A7A958A5E66}"/>
              </a:ext>
            </a:extLst>
          </p:cNvPr>
          <p:cNvSpPr txBox="1"/>
          <p:nvPr/>
        </p:nvSpPr>
        <p:spPr>
          <a:xfrm>
            <a:off x="8476421" y="1925259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item1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CED43B-7766-3D4B-A591-0381857F36BE}"/>
              </a:ext>
            </a:extLst>
          </p:cNvPr>
          <p:cNvSpPr txBox="1"/>
          <p:nvPr/>
        </p:nvSpPr>
        <p:spPr>
          <a:xfrm>
            <a:off x="9050088" y="1925259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item2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45C395-AD61-7C44-BA28-6F8587586841}"/>
              </a:ext>
            </a:extLst>
          </p:cNvPr>
          <p:cNvSpPr txBox="1"/>
          <p:nvPr/>
        </p:nvSpPr>
        <p:spPr>
          <a:xfrm>
            <a:off x="9623755" y="1925259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item3</a:t>
            </a:r>
            <a:endParaRPr lang="ko-KR" alt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4FEBE4-12E3-8E4D-9493-4AB10F1CFCA8}"/>
              </a:ext>
            </a:extLst>
          </p:cNvPr>
          <p:cNvSpPr txBox="1"/>
          <p:nvPr/>
        </p:nvSpPr>
        <p:spPr>
          <a:xfrm>
            <a:off x="10262478" y="1925259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item4</a:t>
            </a:r>
            <a:endParaRPr lang="ko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55568E-2A51-4142-8D01-3488823BFA6D}"/>
              </a:ext>
            </a:extLst>
          </p:cNvPr>
          <p:cNvSpPr txBox="1"/>
          <p:nvPr/>
        </p:nvSpPr>
        <p:spPr>
          <a:xfrm>
            <a:off x="10836145" y="1925259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item5</a:t>
            </a:r>
            <a:endParaRPr lang="ko-KR" alt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AF6452-8B0F-3D44-B1F9-4E38FBB0DB12}"/>
              </a:ext>
            </a:extLst>
          </p:cNvPr>
          <p:cNvSpPr txBox="1"/>
          <p:nvPr/>
        </p:nvSpPr>
        <p:spPr>
          <a:xfrm>
            <a:off x="11404499" y="1925259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item6</a:t>
            </a:r>
            <a:endParaRPr lang="ko-KR" altLang="en-US" sz="1000" dirty="0"/>
          </a:p>
        </p:txBody>
      </p:sp>
      <p:cxnSp>
        <p:nvCxnSpPr>
          <p:cNvPr id="35" name="직선 화살표 연결선 7">
            <a:extLst>
              <a:ext uri="{FF2B5EF4-FFF2-40B4-BE49-F238E27FC236}">
                <a16:creationId xmlns:a16="http://schemas.microsoft.com/office/drawing/2014/main" id="{D45693DB-4ECE-D046-8F22-F828C72829BA}"/>
              </a:ext>
            </a:extLst>
          </p:cNvPr>
          <p:cNvCxnSpPr>
            <a:cxnSpLocks/>
          </p:cNvCxnSpPr>
          <p:nvPr/>
        </p:nvCxnSpPr>
        <p:spPr>
          <a:xfrm flipV="1">
            <a:off x="7363864" y="2393244"/>
            <a:ext cx="943867" cy="346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내용 개체 틀 5">
            <a:extLst>
              <a:ext uri="{FF2B5EF4-FFF2-40B4-BE49-F238E27FC236}">
                <a16:creationId xmlns:a16="http://schemas.microsoft.com/office/drawing/2014/main" id="{52089B09-E968-144E-9C25-E020E61597FD}"/>
              </a:ext>
            </a:extLst>
          </p:cNvPr>
          <p:cNvSpPr txBox="1">
            <a:spLocks/>
          </p:cNvSpPr>
          <p:nvPr/>
        </p:nvSpPr>
        <p:spPr>
          <a:xfrm>
            <a:off x="599547" y="4696679"/>
            <a:ext cx="10834393" cy="1034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/>
              <a:t>곧 바로 </a:t>
            </a:r>
            <a:r>
              <a:rPr lang="en-US" altLang="ko-KR" sz="1800" dirty="0"/>
              <a:t>inference</a:t>
            </a:r>
            <a:r>
              <a:rPr lang="ko-KR" altLang="en-US" sz="1800" dirty="0"/>
              <a:t> 결과 출력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(</a:t>
            </a:r>
            <a:r>
              <a:rPr lang="ko-KR" altLang="en-US" sz="1800" dirty="0"/>
              <a:t>새로운 유저에 대한 예측 모델로 적합</a:t>
            </a:r>
            <a:r>
              <a:rPr lang="en-US" altLang="ko-KR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7709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7A35043-1814-BB43-B08C-157572AD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633DD6"/>
                </a:solidFill>
              </a:rPr>
              <a:t>Model</a:t>
            </a:r>
            <a:r>
              <a:rPr lang="ko-KR" altLang="en-US" dirty="0">
                <a:solidFill>
                  <a:srgbClr val="633DD6"/>
                </a:solidFill>
              </a:rPr>
              <a:t> </a:t>
            </a:r>
            <a:r>
              <a:rPr lang="en-US" altLang="ko-KR" dirty="0">
                <a:solidFill>
                  <a:srgbClr val="633DD6"/>
                </a:solidFill>
              </a:rPr>
              <a:t>–</a:t>
            </a:r>
            <a:r>
              <a:rPr lang="ko-KR" altLang="en-US" dirty="0">
                <a:solidFill>
                  <a:srgbClr val="633DD6"/>
                </a:solidFill>
              </a:rPr>
              <a:t> 위스키 경험자</a:t>
            </a:r>
            <a:endParaRPr lang="ko-Kore-KR" altLang="en-US" dirty="0">
              <a:solidFill>
                <a:srgbClr val="633DD6"/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92F154-3BE6-444C-AC29-1402371F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710" y="4529024"/>
            <a:ext cx="4868942" cy="925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VAE </a:t>
            </a:r>
            <a:r>
              <a:rPr lang="ko-KR" altLang="en-US" sz="2000" b="1" dirty="0"/>
              <a:t>계열 모델들 성능 평가</a:t>
            </a:r>
            <a:endParaRPr lang="en-US" altLang="ko-KR" sz="2000" b="1" dirty="0"/>
          </a:p>
          <a:p>
            <a:pPr>
              <a:buFont typeface="Wingdings" pitchFamily="2" charset="2"/>
              <a:buChar char="Ø"/>
            </a:pPr>
            <a:r>
              <a:rPr lang="ko-KR" altLang="en-US" sz="2000" b="1" dirty="0">
                <a:solidFill>
                  <a:srgbClr val="492ECF"/>
                </a:solidFill>
              </a:rPr>
              <a:t> </a:t>
            </a:r>
            <a:r>
              <a:rPr lang="en-US" altLang="ko-KR" sz="2000" b="1" dirty="0">
                <a:solidFill>
                  <a:srgbClr val="492ECF"/>
                </a:solidFill>
              </a:rPr>
              <a:t>VAE </a:t>
            </a:r>
            <a:r>
              <a:rPr lang="ko-KR" altLang="en-US" sz="2000" b="1" dirty="0">
                <a:solidFill>
                  <a:srgbClr val="492ECF"/>
                </a:solidFill>
              </a:rPr>
              <a:t>계열 모델</a:t>
            </a:r>
            <a:r>
              <a:rPr lang="en-US" altLang="ko-KR" sz="2000" b="1" dirty="0">
                <a:solidFill>
                  <a:srgbClr val="492ECF"/>
                </a:solidFill>
              </a:rPr>
              <a:t> (</a:t>
            </a:r>
            <a:r>
              <a:rPr lang="en-US" altLang="ko-KR" sz="2000" b="1" dirty="0" err="1">
                <a:solidFill>
                  <a:srgbClr val="492ECF"/>
                </a:solidFill>
              </a:rPr>
              <a:t>RecVAE</a:t>
            </a:r>
            <a:r>
              <a:rPr lang="ko-KR" altLang="en-US" sz="2000" b="1" dirty="0">
                <a:solidFill>
                  <a:srgbClr val="492ECF"/>
                </a:solidFill>
              </a:rPr>
              <a:t> 채택</a:t>
            </a:r>
            <a:r>
              <a:rPr lang="en-US" altLang="ko-KR" sz="2000" b="1" dirty="0">
                <a:solidFill>
                  <a:srgbClr val="492ECF"/>
                </a:solidFill>
              </a:rPr>
              <a:t>)</a:t>
            </a:r>
          </a:p>
          <a:p>
            <a:endParaRPr lang="en-US" altLang="ko-KR" sz="2000" b="1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15" name="그룹 6">
            <a:extLst>
              <a:ext uri="{FF2B5EF4-FFF2-40B4-BE49-F238E27FC236}">
                <a16:creationId xmlns:a16="http://schemas.microsoft.com/office/drawing/2014/main" id="{98E546FE-CCF0-4A4C-AB9A-5F8F50B3659F}"/>
              </a:ext>
            </a:extLst>
          </p:cNvPr>
          <p:cNvGrpSpPr/>
          <p:nvPr/>
        </p:nvGrpSpPr>
        <p:grpSpPr>
          <a:xfrm>
            <a:off x="670261" y="1923981"/>
            <a:ext cx="5790703" cy="2150803"/>
            <a:chOff x="-450914" y="391684"/>
            <a:chExt cx="10674103" cy="4094146"/>
          </a:xfrm>
        </p:grpSpPr>
        <p:pic>
          <p:nvPicPr>
            <p:cNvPr id="16" name="그림 7">
              <a:extLst>
                <a:ext uri="{FF2B5EF4-FFF2-40B4-BE49-F238E27FC236}">
                  <a16:creationId xmlns:a16="http://schemas.microsoft.com/office/drawing/2014/main" id="{05267E1F-BB98-F74E-A7BF-70E2B9BB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8015" b="71186"/>
            <a:stretch/>
          </p:blipFill>
          <p:spPr>
            <a:xfrm>
              <a:off x="-450914" y="391684"/>
              <a:ext cx="4667413" cy="3230067"/>
            </a:xfrm>
            <a:prstGeom prst="rect">
              <a:avLst/>
            </a:prstGeom>
          </p:spPr>
        </p:pic>
        <p:pic>
          <p:nvPicPr>
            <p:cNvPr id="17" name="그림 8">
              <a:extLst>
                <a:ext uri="{FF2B5EF4-FFF2-40B4-BE49-F238E27FC236}">
                  <a16:creationId xmlns:a16="http://schemas.microsoft.com/office/drawing/2014/main" id="{D7554F96-0B3A-C643-A401-CCE4C9ED6A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733" t="36405"/>
            <a:stretch/>
          </p:blipFill>
          <p:spPr>
            <a:xfrm>
              <a:off x="4216498" y="391684"/>
              <a:ext cx="6006691" cy="4094146"/>
            </a:xfrm>
            <a:prstGeom prst="rect">
              <a:avLst/>
            </a:prstGeom>
          </p:spPr>
        </p:pic>
      </p:grpSp>
      <p:sp>
        <p:nvSpPr>
          <p:cNvPr id="21" name="내용 개체 틀 5">
            <a:extLst>
              <a:ext uri="{FF2B5EF4-FFF2-40B4-BE49-F238E27FC236}">
                <a16:creationId xmlns:a16="http://schemas.microsoft.com/office/drawing/2014/main" id="{E3B7B52E-499C-B74C-9601-76759833BBA0}"/>
              </a:ext>
            </a:extLst>
          </p:cNvPr>
          <p:cNvSpPr txBox="1">
            <a:spLocks/>
          </p:cNvSpPr>
          <p:nvPr/>
        </p:nvSpPr>
        <p:spPr>
          <a:xfrm>
            <a:off x="547713" y="4221041"/>
            <a:ext cx="6079331" cy="1227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Model </a:t>
            </a:r>
            <a:r>
              <a:rPr lang="ko-KR" altLang="en-US" sz="1800" dirty="0"/>
              <a:t>선정 이유</a:t>
            </a:r>
            <a:endParaRPr lang="en-US" altLang="ko-KR" sz="1800" dirty="0"/>
          </a:p>
          <a:p>
            <a:pPr marL="342900" indent="-342900">
              <a:buAutoNum type="arabicParenR"/>
            </a:pPr>
            <a:r>
              <a:rPr lang="ko-KR" altLang="en-US" sz="1800" dirty="0"/>
              <a:t>추천 목록을 유저에게 보여주는 방식 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r>
              <a:rPr lang="en-US" altLang="ko-KR" sz="1800" dirty="0"/>
              <a:t>Ranking</a:t>
            </a:r>
            <a:r>
              <a:rPr lang="ko-KR" altLang="en-US" sz="1800" dirty="0"/>
              <a:t> 문제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ko-KR" altLang="en-US" sz="1800" dirty="0"/>
              <a:t>추천 적중 </a:t>
            </a:r>
            <a:r>
              <a:rPr lang="ko-KR" altLang="en-US" sz="1800" dirty="0" err="1"/>
              <a:t>확률순으로</a:t>
            </a:r>
            <a:r>
              <a:rPr lang="ko-KR" altLang="en-US" sz="1800" dirty="0"/>
              <a:t> 추천 목록을 나열</a:t>
            </a:r>
          </a:p>
          <a:p>
            <a:pPr marL="342900" indent="-342900">
              <a:buAutoNum type="arabicParenR"/>
            </a:pPr>
            <a:endParaRPr lang="en-US" altLang="ko-KR" sz="1800" dirty="0"/>
          </a:p>
          <a:p>
            <a:pPr marL="342900" indent="-342900">
              <a:buAutoNum type="arabicParenR"/>
            </a:pPr>
            <a:endParaRPr lang="en-US" altLang="ko-KR" sz="1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8D78F1-EF79-6946-9DEF-6F41078B8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180031"/>
              </p:ext>
            </p:extLst>
          </p:nvPr>
        </p:nvGraphicFramePr>
        <p:xfrm>
          <a:off x="6860185" y="2317247"/>
          <a:ext cx="5201992" cy="168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996">
                  <a:extLst>
                    <a:ext uri="{9D8B030D-6E8A-4147-A177-3AD203B41FA5}">
                      <a16:colId xmlns:a16="http://schemas.microsoft.com/office/drawing/2014/main" val="1355948386"/>
                    </a:ext>
                  </a:extLst>
                </a:gridCol>
                <a:gridCol w="2600996">
                  <a:extLst>
                    <a:ext uri="{9D8B030D-6E8A-4147-A177-3AD203B41FA5}">
                      <a16:colId xmlns:a16="http://schemas.microsoft.com/office/drawing/2014/main" val="1389812661"/>
                    </a:ext>
                  </a:extLst>
                </a:gridCol>
              </a:tblGrid>
              <a:tr h="2851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모델명</a:t>
                      </a:r>
                      <a:endParaRPr lang="en-US" sz="1600" dirty="0"/>
                    </a:p>
                  </a:txBody>
                  <a:tcPr>
                    <a:solidFill>
                      <a:srgbClr val="7B68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Testset</a:t>
                      </a:r>
                      <a:r>
                        <a:rPr lang="ko-KR" altLang="en-US" sz="1600" dirty="0"/>
                        <a:t>에 대한 </a:t>
                      </a:r>
                      <a:r>
                        <a:rPr lang="en-US" altLang="ko-KR" sz="1600" dirty="0"/>
                        <a:t>NDCG@10</a:t>
                      </a:r>
                      <a:endParaRPr lang="en-US" sz="1600" dirty="0"/>
                    </a:p>
                  </a:txBody>
                  <a:tcPr>
                    <a:solidFill>
                      <a:srgbClr val="7B6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976394"/>
                  </a:ext>
                </a:extLst>
              </a:tr>
              <a:tr h="3679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RecVAE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0.5781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09250"/>
                  </a:ext>
                </a:extLst>
              </a:tr>
              <a:tr h="3679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MultiVAE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0.4782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78354"/>
                  </a:ext>
                </a:extLst>
              </a:tr>
              <a:tr h="3679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MultiDAE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0.4848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855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9231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7A35043-1814-BB43-B08C-157572AD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633DD6"/>
                </a:solidFill>
              </a:rPr>
              <a:t>Dataset</a:t>
            </a:r>
            <a:endParaRPr lang="ko-Kore-KR" altLang="en-US" dirty="0">
              <a:solidFill>
                <a:srgbClr val="633DD6"/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92F154-3BE6-444C-AC29-1402371F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72" y="1584247"/>
            <a:ext cx="10783306" cy="4664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 err="1"/>
              <a:t>Whiskybase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r>
              <a:rPr lang="ko-KR" altLang="en-US" sz="1800" dirty="0"/>
              <a:t>약 </a:t>
            </a:r>
            <a:r>
              <a:rPr lang="en-US" altLang="ko-KR" sz="1800" dirty="0"/>
              <a:t>54</a:t>
            </a:r>
            <a:r>
              <a:rPr lang="ko-KR" altLang="en-US" sz="1800" dirty="0"/>
              <a:t>만개 이상의 유저 </a:t>
            </a:r>
            <a:r>
              <a:rPr lang="en-US" altLang="ko-KR" sz="1800" dirty="0"/>
              <a:t>interaction data</a:t>
            </a:r>
            <a:r>
              <a:rPr lang="ko-KR" altLang="en-US" sz="1800" dirty="0"/>
              <a:t>들을 </a:t>
            </a:r>
            <a:r>
              <a:rPr lang="en-US" altLang="ko-KR" sz="1800" dirty="0"/>
              <a:t>crawling</a:t>
            </a:r>
          </a:p>
          <a:p>
            <a:pPr marL="0" indent="0">
              <a:buNone/>
            </a:pPr>
            <a:r>
              <a:rPr lang="en-US" altLang="ko-KR" sz="1800" dirty="0"/>
              <a:t>-&gt; whisky, user (</a:t>
            </a:r>
            <a:r>
              <a:rPr lang="ko-KR" altLang="en-US" sz="1800" dirty="0" err="1"/>
              <a:t>비식별화</a:t>
            </a:r>
            <a:r>
              <a:rPr lang="en-US" altLang="ko-KR" sz="1800" dirty="0"/>
              <a:t>), rating, price, </a:t>
            </a:r>
            <a:r>
              <a:rPr lang="en-US" altLang="ko-KR" sz="1800" dirty="0" err="1"/>
              <a:t>url</a:t>
            </a:r>
            <a:r>
              <a:rPr lang="ko-KR" altLang="en-US" sz="1800" dirty="0"/>
              <a:t> 링크의 형태로 저장</a:t>
            </a:r>
            <a:endParaRPr lang="en-US" altLang="ko-KR" sz="180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A7FF02-7A10-E54B-ADDC-805D2168D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963" y="1260319"/>
            <a:ext cx="780009" cy="7800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B792C7-CC0A-384E-8489-FFA02225B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98" y="2128168"/>
            <a:ext cx="10549786" cy="31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7A35043-1814-BB43-B08C-157572AD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633DD6"/>
                </a:solidFill>
              </a:rPr>
              <a:t>Dataset</a:t>
            </a:r>
            <a:endParaRPr lang="ko-Kore-KR" altLang="en-US" dirty="0">
              <a:solidFill>
                <a:srgbClr val="633DD6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2161" y="6249974"/>
            <a:ext cx="2743200" cy="365125"/>
          </a:xfrm>
        </p:spPr>
        <p:txBody>
          <a:bodyPr/>
          <a:lstStyle/>
          <a:p>
            <a:fld id="{85DA3048-B76B-48F8-B2EE-E704DDC45BC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0466481F-8F19-E84D-BC9E-C001A7BB0216}"/>
              </a:ext>
            </a:extLst>
          </p:cNvPr>
          <p:cNvSpPr txBox="1">
            <a:spLocks/>
          </p:cNvSpPr>
          <p:nvPr/>
        </p:nvSpPr>
        <p:spPr>
          <a:xfrm>
            <a:off x="843346" y="1501378"/>
            <a:ext cx="9192476" cy="1214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/>
              <a:t>Flavor Cluster Data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 </a:t>
            </a:r>
            <a:r>
              <a:rPr lang="en-US" altLang="ko-KR" sz="2000" b="1" dirty="0" err="1"/>
              <a:t>whiskyanalysis.com</a:t>
            </a:r>
            <a:endParaRPr lang="en-US" altLang="ko-KR" sz="2000" b="1" dirty="0"/>
          </a:p>
          <a:p>
            <a:pPr marL="0" indent="0">
              <a:buNone/>
            </a:pPr>
            <a:r>
              <a:rPr lang="ko-KR" altLang="en-US" sz="1800" dirty="0"/>
              <a:t>위스키는 특히나 맛</a:t>
            </a:r>
            <a:r>
              <a:rPr lang="en-US" altLang="ko-KR" sz="1800" dirty="0"/>
              <a:t>(Flavor)</a:t>
            </a:r>
            <a:r>
              <a:rPr lang="ko-KR" altLang="en-US" sz="1800" dirty="0"/>
              <a:t>이 중요한 요소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위스키의 맛을 기반으로 전문가들에 의해 </a:t>
            </a:r>
            <a:r>
              <a:rPr lang="en-US" altLang="ko-KR" sz="1800" dirty="0"/>
              <a:t>clustering</a:t>
            </a:r>
          </a:p>
          <a:p>
            <a:pPr marL="0" indent="0">
              <a:buNone/>
            </a:pPr>
            <a:endParaRPr lang="en-US" altLang="ko-KR" sz="18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FDC07F-8995-E249-9C70-BA23DE8D3E49}"/>
              </a:ext>
            </a:extLst>
          </p:cNvPr>
          <p:cNvGrpSpPr/>
          <p:nvPr/>
        </p:nvGrpSpPr>
        <p:grpSpPr>
          <a:xfrm>
            <a:off x="6030998" y="2768418"/>
            <a:ext cx="4804678" cy="3664704"/>
            <a:chOff x="5200071" y="2404400"/>
            <a:chExt cx="5535839" cy="4132239"/>
          </a:xfrm>
        </p:grpSpPr>
        <p:pic>
          <p:nvPicPr>
            <p:cNvPr id="12" name="그림 9">
              <a:extLst>
                <a:ext uri="{FF2B5EF4-FFF2-40B4-BE49-F238E27FC236}">
                  <a16:creationId xmlns:a16="http://schemas.microsoft.com/office/drawing/2014/main" id="{34144407-12AC-8344-AC8E-11362A77F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0071" y="2404400"/>
              <a:ext cx="5535839" cy="4132239"/>
            </a:xfrm>
            <a:prstGeom prst="rect">
              <a:avLst/>
            </a:prstGeom>
          </p:spPr>
        </p:pic>
        <p:sp>
          <p:nvSpPr>
            <p:cNvPr id="13" name="직사각형 27">
              <a:extLst>
                <a:ext uri="{FF2B5EF4-FFF2-40B4-BE49-F238E27FC236}">
                  <a16:creationId xmlns:a16="http://schemas.microsoft.com/office/drawing/2014/main" id="{B7B84E02-D92C-3249-877A-363FA6CC05E4}"/>
                </a:ext>
              </a:extLst>
            </p:cNvPr>
            <p:cNvSpPr/>
            <p:nvPr/>
          </p:nvSpPr>
          <p:spPr>
            <a:xfrm flipH="1">
              <a:off x="9494982" y="2978850"/>
              <a:ext cx="397164" cy="22616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28">
              <a:extLst>
                <a:ext uri="{FF2B5EF4-FFF2-40B4-BE49-F238E27FC236}">
                  <a16:creationId xmlns:a16="http://schemas.microsoft.com/office/drawing/2014/main" id="{441D3CC0-7BAB-2D44-BE1C-21727CD73E03}"/>
                </a:ext>
              </a:extLst>
            </p:cNvPr>
            <p:cNvSpPr/>
            <p:nvPr/>
          </p:nvSpPr>
          <p:spPr>
            <a:xfrm flipH="1">
              <a:off x="9425709" y="3428999"/>
              <a:ext cx="161636" cy="2944091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2" descr="Flavour Chart">
            <a:extLst>
              <a:ext uri="{FF2B5EF4-FFF2-40B4-BE49-F238E27FC236}">
                <a16:creationId xmlns:a16="http://schemas.microsoft.com/office/drawing/2014/main" id="{3F6B8A69-D284-D14D-9FA3-1E23F1FA7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01" y="2768419"/>
            <a:ext cx="4706960" cy="36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679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7A35043-1814-BB43-B08C-157572AD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633DD6"/>
                </a:solidFill>
              </a:rPr>
              <a:t>Dataset</a:t>
            </a:r>
            <a:endParaRPr lang="ko-Kore-KR" altLang="en-US" dirty="0">
              <a:solidFill>
                <a:srgbClr val="633DD6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2161" y="6249974"/>
            <a:ext cx="2743200" cy="365125"/>
          </a:xfrm>
        </p:spPr>
        <p:txBody>
          <a:bodyPr/>
          <a:lstStyle/>
          <a:p>
            <a:fld id="{85DA3048-B76B-48F8-B2EE-E704DDC45BC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0466481F-8F19-E84D-BC9E-C001A7BB0216}"/>
              </a:ext>
            </a:extLst>
          </p:cNvPr>
          <p:cNvSpPr txBox="1">
            <a:spLocks/>
          </p:cNvSpPr>
          <p:nvPr/>
        </p:nvSpPr>
        <p:spPr>
          <a:xfrm>
            <a:off x="679688" y="1501378"/>
            <a:ext cx="9378712" cy="89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ECBCBF07-3885-2F41-9E4C-3B638B8E0C69}"/>
              </a:ext>
            </a:extLst>
          </p:cNvPr>
          <p:cNvSpPr txBox="1">
            <a:spLocks/>
          </p:cNvSpPr>
          <p:nvPr/>
        </p:nvSpPr>
        <p:spPr>
          <a:xfrm>
            <a:off x="679687" y="1601482"/>
            <a:ext cx="11264073" cy="3102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/>
              <a:t>Whisky Clusters and Tags – </a:t>
            </a:r>
            <a:r>
              <a:rPr lang="en-US" altLang="ko-KR" sz="2000" b="1" dirty="0" err="1"/>
              <a:t>whiskyanalysis.com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D3058-5584-A74C-9B25-C61F4CBB66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06"/>
          <a:stretch/>
        </p:blipFill>
        <p:spPr>
          <a:xfrm>
            <a:off x="743854" y="2148196"/>
            <a:ext cx="8181664" cy="369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81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7A35043-1814-BB43-B08C-157572AD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633DD6"/>
                </a:solidFill>
              </a:rPr>
              <a:t>Dataset</a:t>
            </a:r>
            <a:endParaRPr lang="ko-Kore-KR" altLang="en-US" dirty="0">
              <a:solidFill>
                <a:srgbClr val="633DD6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2161" y="6249974"/>
            <a:ext cx="2743200" cy="365125"/>
          </a:xfrm>
        </p:spPr>
        <p:txBody>
          <a:bodyPr/>
          <a:lstStyle/>
          <a:p>
            <a:fld id="{85DA3048-B76B-48F8-B2EE-E704DDC45BC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0466481F-8F19-E84D-BC9E-C001A7BB0216}"/>
              </a:ext>
            </a:extLst>
          </p:cNvPr>
          <p:cNvSpPr txBox="1">
            <a:spLocks/>
          </p:cNvSpPr>
          <p:nvPr/>
        </p:nvSpPr>
        <p:spPr>
          <a:xfrm>
            <a:off x="679688" y="1501378"/>
            <a:ext cx="9378712" cy="89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ECBCBF07-3885-2F41-9E4C-3B638B8E0C69}"/>
              </a:ext>
            </a:extLst>
          </p:cNvPr>
          <p:cNvSpPr txBox="1">
            <a:spLocks/>
          </p:cNvSpPr>
          <p:nvPr/>
        </p:nvSpPr>
        <p:spPr>
          <a:xfrm>
            <a:off x="679686" y="1388963"/>
            <a:ext cx="11264073" cy="486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err="1"/>
              <a:t>Total_df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최종 </a:t>
            </a:r>
            <a:r>
              <a:rPr lang="ko-KR" altLang="en-US" sz="2000" b="1" dirty="0" err="1"/>
              <a:t>데이터셋</a:t>
            </a:r>
            <a:r>
              <a:rPr lang="en-US" altLang="ko-KR" sz="2000" b="1" dirty="0"/>
              <a:t>)</a:t>
            </a:r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-</a:t>
            </a:r>
            <a:r>
              <a:rPr lang="ko-KR" altLang="en-US" sz="1800" dirty="0"/>
              <a:t> </a:t>
            </a:r>
            <a:r>
              <a:rPr lang="en-US" altLang="ko-KR" sz="1800" dirty="0"/>
              <a:t>Whisky analysis </a:t>
            </a:r>
            <a:r>
              <a:rPr lang="ko-KR" altLang="en-US" sz="1800" dirty="0"/>
              <a:t>에서 이전에 처리한 위스키 정보 </a:t>
            </a:r>
            <a:r>
              <a:rPr lang="en-US" altLang="ko-KR" sz="1800" dirty="0"/>
              <a:t>(</a:t>
            </a:r>
            <a:r>
              <a:rPr lang="en-US" altLang="ko-KR" sz="1800" dirty="0">
                <a:solidFill>
                  <a:srgbClr val="492ECF"/>
                </a:solidFill>
              </a:rPr>
              <a:t>flavor tag, Meta Critic #, </a:t>
            </a:r>
            <a:r>
              <a:rPr lang="ko-KR" altLang="en-US" sz="1800" dirty="0">
                <a:solidFill>
                  <a:srgbClr val="492ECF"/>
                </a:solidFill>
              </a:rPr>
              <a:t>가격대</a:t>
            </a:r>
            <a:r>
              <a:rPr lang="en-US" altLang="ko-KR" sz="1800" dirty="0">
                <a:solidFill>
                  <a:srgbClr val="492ECF"/>
                </a:solidFill>
              </a:rPr>
              <a:t>,</a:t>
            </a:r>
            <a:r>
              <a:rPr lang="ko-KR" altLang="en-US" sz="1800" dirty="0">
                <a:solidFill>
                  <a:srgbClr val="492ECF"/>
                </a:solidFill>
              </a:rPr>
              <a:t> </a:t>
            </a:r>
            <a:r>
              <a:rPr lang="en-US" altLang="ko-KR" sz="1800" dirty="0">
                <a:solidFill>
                  <a:srgbClr val="492ECF"/>
                </a:solidFill>
              </a:rPr>
              <a:t>.</a:t>
            </a:r>
            <a:r>
              <a:rPr lang="en-US" altLang="ko-KR" sz="1800" dirty="0"/>
              <a:t>..)</a:t>
            </a:r>
          </a:p>
          <a:p>
            <a:pPr marL="0" indent="0">
              <a:buNone/>
            </a:pPr>
            <a:r>
              <a:rPr lang="en-US" altLang="ko-KR" sz="1800" dirty="0"/>
              <a:t>-</a:t>
            </a:r>
            <a:r>
              <a:rPr lang="ko-KR" altLang="en-US" sz="1800" dirty="0"/>
              <a:t> </a:t>
            </a:r>
            <a:r>
              <a:rPr lang="en-US" altLang="ko-KR" sz="1800" dirty="0" err="1"/>
              <a:t>Whiskybase</a:t>
            </a:r>
            <a:r>
              <a:rPr lang="ko-KR" altLang="en-US" sz="1800" dirty="0"/>
              <a:t>에서 해당 위스키에 대한 추가적인 정보 </a:t>
            </a:r>
            <a:r>
              <a:rPr lang="en-US" altLang="ko-KR" sz="1800" dirty="0"/>
              <a:t>(</a:t>
            </a:r>
            <a:r>
              <a:rPr lang="ko-KR" altLang="en-US" sz="1800" dirty="0">
                <a:solidFill>
                  <a:srgbClr val="492ECF"/>
                </a:solidFill>
              </a:rPr>
              <a:t>추가 정보</a:t>
            </a:r>
            <a:r>
              <a:rPr lang="en-US" altLang="ko-KR" sz="1800" dirty="0">
                <a:solidFill>
                  <a:srgbClr val="492ECF"/>
                </a:solidFill>
              </a:rPr>
              <a:t>, link </a:t>
            </a:r>
            <a:r>
              <a:rPr lang="en-US" altLang="ko-KR" sz="1800" dirty="0" err="1">
                <a:solidFill>
                  <a:srgbClr val="492ECF"/>
                </a:solidFill>
              </a:rPr>
              <a:t>url</a:t>
            </a:r>
            <a:r>
              <a:rPr lang="en-US" altLang="ko-KR" sz="1800" dirty="0">
                <a:solidFill>
                  <a:srgbClr val="492ECF"/>
                </a:solidFill>
              </a:rPr>
              <a:t>, image,</a:t>
            </a:r>
            <a:r>
              <a:rPr lang="ko-KR" altLang="en-US" sz="1800" dirty="0">
                <a:solidFill>
                  <a:srgbClr val="492ECF"/>
                </a:solidFill>
              </a:rPr>
              <a:t> </a:t>
            </a:r>
            <a:r>
              <a:rPr lang="en-US" altLang="ko-KR" sz="1800" dirty="0">
                <a:solidFill>
                  <a:srgbClr val="492ECF"/>
                </a:solidFill>
              </a:rPr>
              <a:t>…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8CE7CA-2353-CE45-A2C7-4D34EDC63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6" y="1909010"/>
            <a:ext cx="11633391" cy="321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47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F5F9C2-0FF0-394A-90FD-5A97B147BE32}"/>
              </a:ext>
            </a:extLst>
          </p:cNvPr>
          <p:cNvSpPr txBox="1"/>
          <p:nvPr/>
        </p:nvSpPr>
        <p:spPr>
          <a:xfrm>
            <a:off x="3955030" y="3105835"/>
            <a:ext cx="4047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3.</a:t>
            </a:r>
            <a:r>
              <a:rPr kumimoji="1" lang="ko-KR" altLang="en-US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Product Serving</a:t>
            </a:r>
            <a:endParaRPr kumimoji="1" lang="ko-Kore-KR" altLang="en-US" sz="3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9A6992-7C7A-2C4B-99E1-6EDFAA59D5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156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11E353-8299-DC49-BB7C-0D2F1A0A8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6"/>
          <a:stretch/>
        </p:blipFill>
        <p:spPr>
          <a:xfrm>
            <a:off x="6455411" y="2622881"/>
            <a:ext cx="4898389" cy="34740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B59AF1-289B-8143-80CC-A4A9CC60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kumimoji="1" lang="ko-Kore-KR" altLang="en-US" sz="400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C2DA3-4F57-5E40-9ABF-FF0CD31A1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537" y="2468362"/>
            <a:ext cx="5076463" cy="225354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ko-KR" sz="2000" dirty="0"/>
              <a:t>Intro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2000" dirty="0"/>
              <a:t>Model &amp; Research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en-US" sz="2000" dirty="0"/>
              <a:t>Product Serving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en-US" sz="2000" dirty="0"/>
              <a:t>Result &amp; Conclusion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en-US" sz="2000" dirty="0"/>
              <a:t>Appendix</a:t>
            </a:r>
            <a:endParaRPr kumimoji="1" lang="ko-Kore-KR" altLang="en-US" sz="200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5A458D-AA98-474A-AE32-3C588AB7D0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5DA3048-B76B-48F8-B2EE-E704DDC45BCD}" type="slidenum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60F9D3-14A2-EF4C-A208-F713F59FCA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3" b="33671"/>
          <a:stretch/>
        </p:blipFill>
        <p:spPr>
          <a:xfrm>
            <a:off x="8993528" y="242901"/>
            <a:ext cx="2933787" cy="104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75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7A35043-1814-BB43-B08C-157572AD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633DD6"/>
                </a:solidFill>
              </a:rPr>
              <a:t>Product Serving</a:t>
            </a:r>
            <a:endParaRPr lang="ko-Kore-KR" altLang="en-US" dirty="0">
              <a:solidFill>
                <a:srgbClr val="633DD6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98AA91-9843-144A-8245-29E6BE611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8" y="2167461"/>
            <a:ext cx="10977763" cy="3333876"/>
          </a:xfrm>
          <a:prstGeom prst="rect">
            <a:avLst/>
          </a:prstGeom>
        </p:spPr>
      </p:pic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36D2A16F-E85B-AD48-9482-09CB3DE9E7BD}"/>
              </a:ext>
            </a:extLst>
          </p:cNvPr>
          <p:cNvSpPr txBox="1">
            <a:spLocks/>
          </p:cNvSpPr>
          <p:nvPr/>
        </p:nvSpPr>
        <p:spPr>
          <a:xfrm>
            <a:off x="843346" y="1548513"/>
            <a:ext cx="2889668" cy="459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/>
              <a:t>Service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852984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7A35043-1814-BB43-B08C-157572AD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633DD6"/>
                </a:solidFill>
              </a:rPr>
              <a:t>Flow Chart </a:t>
            </a:r>
            <a:r>
              <a:rPr lang="en-US" altLang="ko-KR" dirty="0">
                <a:solidFill>
                  <a:srgbClr val="633DD6"/>
                </a:solidFill>
              </a:rPr>
              <a:t>-</a:t>
            </a:r>
            <a:r>
              <a:rPr lang="ko-KR" altLang="en-US" dirty="0">
                <a:solidFill>
                  <a:srgbClr val="633DD6"/>
                </a:solidFill>
              </a:rPr>
              <a:t> </a:t>
            </a:r>
            <a:r>
              <a:rPr lang="ko-KR" altLang="en-US" dirty="0" err="1">
                <a:solidFill>
                  <a:srgbClr val="633DD6"/>
                </a:solidFill>
              </a:rPr>
              <a:t>입문자</a:t>
            </a:r>
            <a:endParaRPr lang="ko-Kore-KR" altLang="en-US" dirty="0">
              <a:solidFill>
                <a:srgbClr val="633DD6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C66DB2D-52BE-E44F-BF7A-3FDF6DF48F6C}"/>
              </a:ext>
            </a:extLst>
          </p:cNvPr>
          <p:cNvSpPr/>
          <p:nvPr/>
        </p:nvSpPr>
        <p:spPr>
          <a:xfrm>
            <a:off x="6701104" y="1889131"/>
            <a:ext cx="2116667" cy="3486136"/>
          </a:xfrm>
          <a:prstGeom prst="roundRect">
            <a:avLst/>
          </a:prstGeom>
          <a:solidFill>
            <a:srgbClr val="492ECF">
              <a:alpha val="36000"/>
            </a:srgbClr>
          </a:solidFill>
          <a:ln>
            <a:solidFill>
              <a:srgbClr val="492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D05228EB-2661-904F-B195-9691BEECBCC9}"/>
              </a:ext>
            </a:extLst>
          </p:cNvPr>
          <p:cNvSpPr txBox="1">
            <a:spLocks/>
          </p:cNvSpPr>
          <p:nvPr/>
        </p:nvSpPr>
        <p:spPr>
          <a:xfrm>
            <a:off x="7107504" y="1476781"/>
            <a:ext cx="1303866" cy="3495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/>
              <a:t>Backend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65C2B0-B3AC-3847-9B1D-CE75C104C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25" y="3064890"/>
            <a:ext cx="1947377" cy="170282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E5F48E0-8AEA-684D-B651-12672D389BE3}"/>
              </a:ext>
            </a:extLst>
          </p:cNvPr>
          <p:cNvGrpSpPr/>
          <p:nvPr/>
        </p:nvGrpSpPr>
        <p:grpSpPr>
          <a:xfrm>
            <a:off x="9744607" y="1392393"/>
            <a:ext cx="2116667" cy="4822142"/>
            <a:chOff x="9236609" y="1510925"/>
            <a:chExt cx="2116667" cy="4822142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431D2C3-22F5-2E49-B68F-A4065E0BB12D}"/>
                </a:ext>
              </a:extLst>
            </p:cNvPr>
            <p:cNvSpPr/>
            <p:nvPr/>
          </p:nvSpPr>
          <p:spPr>
            <a:xfrm>
              <a:off x="9236609" y="1821398"/>
              <a:ext cx="2116667" cy="451166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36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내용 개체 틀 5">
              <a:extLst>
                <a:ext uri="{FF2B5EF4-FFF2-40B4-BE49-F238E27FC236}">
                  <a16:creationId xmlns:a16="http://schemas.microsoft.com/office/drawing/2014/main" id="{63560B4B-FEF8-C644-8DD9-1F58A369A962}"/>
                </a:ext>
              </a:extLst>
            </p:cNvPr>
            <p:cNvSpPr txBox="1">
              <a:spLocks/>
            </p:cNvSpPr>
            <p:nvPr/>
          </p:nvSpPr>
          <p:spPr>
            <a:xfrm>
              <a:off x="9807844" y="1510925"/>
              <a:ext cx="974192" cy="349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000" b="1" dirty="0"/>
                <a:t>Model</a:t>
              </a:r>
            </a:p>
          </p:txBody>
        </p:sp>
        <p:pic>
          <p:nvPicPr>
            <p:cNvPr id="22" name="Picture 2" descr="Flavour Chart">
              <a:extLst>
                <a:ext uri="{FF2B5EF4-FFF2-40B4-BE49-F238E27FC236}">
                  <a16:creationId xmlns:a16="http://schemas.microsoft.com/office/drawing/2014/main" id="{515968DA-827C-8149-91DC-46D7346ADC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283" y="2225486"/>
              <a:ext cx="2047317" cy="1593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4">
              <a:extLst>
                <a:ext uri="{FF2B5EF4-FFF2-40B4-BE49-F238E27FC236}">
                  <a16:creationId xmlns:a16="http://schemas.microsoft.com/office/drawing/2014/main" id="{2A3C85C2-583B-0F4A-B413-A926F1DC0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93640" y="4012100"/>
              <a:ext cx="1802601" cy="225959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C54517-B88D-BF40-AE0E-0B7086084A9F}"/>
              </a:ext>
            </a:extLst>
          </p:cNvPr>
          <p:cNvGrpSpPr/>
          <p:nvPr/>
        </p:nvGrpSpPr>
        <p:grpSpPr>
          <a:xfrm>
            <a:off x="4165599" y="1476781"/>
            <a:ext cx="2116667" cy="3898486"/>
            <a:chOff x="4165599" y="1476781"/>
            <a:chExt cx="2116667" cy="389848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EB6E6A2-7943-4B40-A41E-48E1FB47C30C}"/>
                </a:ext>
              </a:extLst>
            </p:cNvPr>
            <p:cNvSpPr/>
            <p:nvPr/>
          </p:nvSpPr>
          <p:spPr>
            <a:xfrm>
              <a:off x="4165599" y="1889131"/>
              <a:ext cx="2116667" cy="3486136"/>
            </a:xfrm>
            <a:prstGeom prst="roundRect">
              <a:avLst/>
            </a:prstGeom>
            <a:solidFill>
              <a:schemeClr val="accent2">
                <a:alpha val="37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내용 개체 틀 5">
              <a:extLst>
                <a:ext uri="{FF2B5EF4-FFF2-40B4-BE49-F238E27FC236}">
                  <a16:creationId xmlns:a16="http://schemas.microsoft.com/office/drawing/2014/main" id="{1C8A47C3-5D60-5241-B580-4AAE3F82AF66}"/>
                </a:ext>
              </a:extLst>
            </p:cNvPr>
            <p:cNvSpPr txBox="1">
              <a:spLocks/>
            </p:cNvSpPr>
            <p:nvPr/>
          </p:nvSpPr>
          <p:spPr>
            <a:xfrm>
              <a:off x="4571999" y="1476781"/>
              <a:ext cx="1303866" cy="349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000" b="1" dirty="0"/>
                <a:t>Frontend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82F396A-7BE2-7E48-8D6D-A6D466B8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6362" y="1704451"/>
              <a:ext cx="1424937" cy="851622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B4776208-1CBC-874B-A915-F5EC1B30A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3029" y="1889130"/>
            <a:ext cx="2161204" cy="78000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2B3CB2-346B-FC4D-9612-FD642048EFB5}"/>
              </a:ext>
            </a:extLst>
          </p:cNvPr>
          <p:cNvCxnSpPr>
            <a:cxnSpLocks/>
          </p:cNvCxnSpPr>
          <p:nvPr/>
        </p:nvCxnSpPr>
        <p:spPr>
          <a:xfrm flipV="1">
            <a:off x="1840254" y="3278814"/>
            <a:ext cx="2503716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C055B989-FB0B-5B40-85A6-F5B63B94F9FF}"/>
              </a:ext>
            </a:extLst>
          </p:cNvPr>
          <p:cNvSpPr txBox="1">
            <a:spLocks/>
          </p:cNvSpPr>
          <p:nvPr/>
        </p:nvSpPr>
        <p:spPr>
          <a:xfrm>
            <a:off x="4343971" y="2994434"/>
            <a:ext cx="1814250" cy="56917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유저 맛에 대한 취향 설문</a:t>
            </a:r>
            <a:endParaRPr lang="en-US" altLang="ko-KR" sz="1600" dirty="0"/>
          </a:p>
          <a:p>
            <a:pPr marL="342900" indent="-342900" algn="ctr">
              <a:buAutoNum type="arabicPeriod"/>
            </a:pPr>
            <a:endParaRPr lang="en-US" altLang="ko-KR" sz="1600" dirty="0"/>
          </a:p>
          <a:p>
            <a:pPr marL="342900" indent="-342900" algn="ctr">
              <a:buAutoNum type="arabicPeriod"/>
            </a:pPr>
            <a:endParaRPr lang="en-US" altLang="ko-KR" sz="1600" dirty="0"/>
          </a:p>
        </p:txBody>
      </p:sp>
      <p:sp>
        <p:nvSpPr>
          <p:cNvPr id="30" name="내용 개체 틀 5">
            <a:extLst>
              <a:ext uri="{FF2B5EF4-FFF2-40B4-BE49-F238E27FC236}">
                <a16:creationId xmlns:a16="http://schemas.microsoft.com/office/drawing/2014/main" id="{6A03A970-C6C5-7243-9848-643BC3908F64}"/>
              </a:ext>
            </a:extLst>
          </p:cNvPr>
          <p:cNvSpPr txBox="1">
            <a:spLocks/>
          </p:cNvSpPr>
          <p:nvPr/>
        </p:nvSpPr>
        <p:spPr>
          <a:xfrm>
            <a:off x="2193464" y="2900440"/>
            <a:ext cx="1610106" cy="61236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설문 답변</a:t>
            </a:r>
            <a:endParaRPr lang="en-US" altLang="ko-KR" sz="1600" dirty="0"/>
          </a:p>
        </p:txBody>
      </p:sp>
      <p:sp>
        <p:nvSpPr>
          <p:cNvPr id="32" name="내용 개체 틀 5">
            <a:extLst>
              <a:ext uri="{FF2B5EF4-FFF2-40B4-BE49-F238E27FC236}">
                <a16:creationId xmlns:a16="http://schemas.microsoft.com/office/drawing/2014/main" id="{10F901D5-2301-2B45-968F-211DFCACFB5B}"/>
              </a:ext>
            </a:extLst>
          </p:cNvPr>
          <p:cNvSpPr txBox="1">
            <a:spLocks/>
          </p:cNvSpPr>
          <p:nvPr/>
        </p:nvSpPr>
        <p:spPr>
          <a:xfrm>
            <a:off x="7076406" y="2943634"/>
            <a:ext cx="1446119" cy="791367"/>
          </a:xfrm>
          <a:prstGeom prst="rect">
            <a:avLst/>
          </a:prstGeom>
          <a:solidFill>
            <a:schemeClr val="bg1"/>
          </a:solidFill>
          <a:ln w="12700">
            <a:solidFill>
              <a:srgbClr val="7B68DC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/>
              <a:t>유저 취향</a:t>
            </a:r>
            <a:endParaRPr lang="en-US" altLang="ko-KR" sz="1800" dirty="0"/>
          </a:p>
          <a:p>
            <a:pPr marL="0" indent="0" algn="ctr">
              <a:buNone/>
            </a:pPr>
            <a:r>
              <a:rPr lang="ko-KR" altLang="en-US" sz="1800" dirty="0"/>
              <a:t>데이터저장</a:t>
            </a:r>
            <a:endParaRPr lang="en-US" altLang="ko-KR" sz="18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BA0C7A-D2D6-AC45-9AF4-CDFB666AA0C5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158221" y="3278814"/>
            <a:ext cx="949283" cy="20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D2099B-FF3A-FA4B-BF2A-A6F5C6AE2F69}"/>
              </a:ext>
            </a:extLst>
          </p:cNvPr>
          <p:cNvCxnSpPr>
            <a:cxnSpLocks/>
          </p:cNvCxnSpPr>
          <p:nvPr/>
        </p:nvCxnSpPr>
        <p:spPr>
          <a:xfrm>
            <a:off x="8550390" y="3339317"/>
            <a:ext cx="13512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내용 개체 틀 5">
            <a:extLst>
              <a:ext uri="{FF2B5EF4-FFF2-40B4-BE49-F238E27FC236}">
                <a16:creationId xmlns:a16="http://schemas.microsoft.com/office/drawing/2014/main" id="{161E4C8B-315F-0644-AD08-F1D946D32A30}"/>
              </a:ext>
            </a:extLst>
          </p:cNvPr>
          <p:cNvSpPr txBox="1">
            <a:spLocks/>
          </p:cNvSpPr>
          <p:nvPr/>
        </p:nvSpPr>
        <p:spPr>
          <a:xfrm>
            <a:off x="8714302" y="3057285"/>
            <a:ext cx="1047239" cy="263748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모델 호출</a:t>
            </a:r>
            <a:endParaRPr lang="en-US" altLang="ko-KR" sz="1600" dirty="0"/>
          </a:p>
        </p:txBody>
      </p:sp>
      <p:sp>
        <p:nvSpPr>
          <p:cNvPr id="40" name="내용 개체 틀 5">
            <a:extLst>
              <a:ext uri="{FF2B5EF4-FFF2-40B4-BE49-F238E27FC236}">
                <a16:creationId xmlns:a16="http://schemas.microsoft.com/office/drawing/2014/main" id="{EA4B4E36-4DAD-8F40-A835-BB6F20B15C15}"/>
              </a:ext>
            </a:extLst>
          </p:cNvPr>
          <p:cNvSpPr txBox="1">
            <a:spLocks/>
          </p:cNvSpPr>
          <p:nvPr/>
        </p:nvSpPr>
        <p:spPr>
          <a:xfrm>
            <a:off x="8757570" y="4105024"/>
            <a:ext cx="1047239" cy="263748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추천 결과</a:t>
            </a:r>
            <a:endParaRPr lang="en-US" altLang="ko-KR" sz="1600" dirty="0"/>
          </a:p>
        </p:txBody>
      </p:sp>
      <p:sp>
        <p:nvSpPr>
          <p:cNvPr id="41" name="내용 개체 틀 5">
            <a:extLst>
              <a:ext uri="{FF2B5EF4-FFF2-40B4-BE49-F238E27FC236}">
                <a16:creationId xmlns:a16="http://schemas.microsoft.com/office/drawing/2014/main" id="{50B36FDE-6EBF-D746-93BD-4F0F566F49D5}"/>
              </a:ext>
            </a:extLst>
          </p:cNvPr>
          <p:cNvSpPr txBox="1">
            <a:spLocks/>
          </p:cNvSpPr>
          <p:nvPr/>
        </p:nvSpPr>
        <p:spPr>
          <a:xfrm>
            <a:off x="7076405" y="4049730"/>
            <a:ext cx="1446119" cy="791367"/>
          </a:xfrm>
          <a:prstGeom prst="rect">
            <a:avLst/>
          </a:prstGeom>
          <a:solidFill>
            <a:schemeClr val="bg1"/>
          </a:solidFill>
          <a:ln w="12700">
            <a:solidFill>
              <a:srgbClr val="7B68DC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/>
              <a:t>추천 아이템</a:t>
            </a:r>
            <a:endParaRPr lang="en-US" altLang="ko-KR" sz="1800" dirty="0"/>
          </a:p>
          <a:p>
            <a:pPr marL="0" indent="0" algn="ctr">
              <a:buNone/>
            </a:pPr>
            <a:r>
              <a:rPr lang="ko-KR" altLang="en-US" sz="1800" dirty="0"/>
              <a:t>반환</a:t>
            </a:r>
            <a:endParaRPr lang="en-US" altLang="ko-KR" sz="18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B82352-7218-6B49-8D20-53ABD529DD5B}"/>
              </a:ext>
            </a:extLst>
          </p:cNvPr>
          <p:cNvCxnSpPr>
            <a:cxnSpLocks/>
          </p:cNvCxnSpPr>
          <p:nvPr/>
        </p:nvCxnSpPr>
        <p:spPr>
          <a:xfrm flipH="1">
            <a:off x="8488658" y="4445414"/>
            <a:ext cx="1409004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내용 개체 틀 5">
            <a:extLst>
              <a:ext uri="{FF2B5EF4-FFF2-40B4-BE49-F238E27FC236}">
                <a16:creationId xmlns:a16="http://schemas.microsoft.com/office/drawing/2014/main" id="{C57FACCF-F79A-CD4F-AAB0-AA0198BC2531}"/>
              </a:ext>
            </a:extLst>
          </p:cNvPr>
          <p:cNvSpPr txBox="1">
            <a:spLocks/>
          </p:cNvSpPr>
          <p:nvPr/>
        </p:nvSpPr>
        <p:spPr>
          <a:xfrm>
            <a:off x="4343970" y="4114493"/>
            <a:ext cx="1814250" cy="56916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화면에 추천 결과 출력</a:t>
            </a:r>
            <a:endParaRPr lang="en-US" altLang="ko-KR" sz="16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FA378-4FB5-2E41-9C6A-B13076DC8FAC}"/>
              </a:ext>
            </a:extLst>
          </p:cNvPr>
          <p:cNvCxnSpPr>
            <a:cxnSpLocks/>
            <a:endCxn id="45" idx="3"/>
          </p:cNvCxnSpPr>
          <p:nvPr/>
        </p:nvCxnSpPr>
        <p:spPr>
          <a:xfrm flipH="1" flipV="1">
            <a:off x="6158220" y="4399077"/>
            <a:ext cx="878806" cy="441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ED2BAA1-CFE5-0C45-B044-954CBFA66278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244468" y="4399077"/>
            <a:ext cx="209950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내용 개체 틀 5">
            <a:extLst>
              <a:ext uri="{FF2B5EF4-FFF2-40B4-BE49-F238E27FC236}">
                <a16:creationId xmlns:a16="http://schemas.microsoft.com/office/drawing/2014/main" id="{0E6FB09B-8911-694D-9D40-68A975053BA3}"/>
              </a:ext>
            </a:extLst>
          </p:cNvPr>
          <p:cNvSpPr txBox="1">
            <a:spLocks/>
          </p:cNvSpPr>
          <p:nvPr/>
        </p:nvSpPr>
        <p:spPr>
          <a:xfrm>
            <a:off x="2324401" y="4617203"/>
            <a:ext cx="1814249" cy="43771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추천된 위스키 확인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262689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7A35043-1814-BB43-B08C-157572AD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633DD6"/>
                </a:solidFill>
              </a:rPr>
              <a:t>Flow Chart </a:t>
            </a:r>
            <a:r>
              <a:rPr lang="en-US" altLang="ko-KR" dirty="0">
                <a:solidFill>
                  <a:srgbClr val="633DD6"/>
                </a:solidFill>
              </a:rPr>
              <a:t>-</a:t>
            </a:r>
            <a:r>
              <a:rPr lang="ko-KR" altLang="en-US" dirty="0">
                <a:solidFill>
                  <a:srgbClr val="633DD6"/>
                </a:solidFill>
              </a:rPr>
              <a:t> 경험자</a:t>
            </a:r>
            <a:endParaRPr lang="ko-Kore-KR" altLang="en-US" dirty="0">
              <a:solidFill>
                <a:srgbClr val="633DD6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C66DB2D-52BE-E44F-BF7A-3FDF6DF48F6C}"/>
              </a:ext>
            </a:extLst>
          </p:cNvPr>
          <p:cNvSpPr/>
          <p:nvPr/>
        </p:nvSpPr>
        <p:spPr>
          <a:xfrm>
            <a:off x="6701104" y="1889131"/>
            <a:ext cx="2116667" cy="4725960"/>
          </a:xfrm>
          <a:prstGeom prst="roundRect">
            <a:avLst/>
          </a:prstGeom>
          <a:solidFill>
            <a:srgbClr val="492ECF">
              <a:alpha val="36000"/>
            </a:srgbClr>
          </a:solidFill>
          <a:ln>
            <a:solidFill>
              <a:srgbClr val="492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D05228EB-2661-904F-B195-9691BEECBCC9}"/>
              </a:ext>
            </a:extLst>
          </p:cNvPr>
          <p:cNvSpPr txBox="1">
            <a:spLocks/>
          </p:cNvSpPr>
          <p:nvPr/>
        </p:nvSpPr>
        <p:spPr>
          <a:xfrm>
            <a:off x="7107504" y="1476781"/>
            <a:ext cx="1303866" cy="3495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/>
              <a:t>Backend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65C2B0-B3AC-3847-9B1D-CE75C104C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21" y="3579186"/>
            <a:ext cx="1947377" cy="170282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E5F48E0-8AEA-684D-B651-12672D389BE3}"/>
              </a:ext>
            </a:extLst>
          </p:cNvPr>
          <p:cNvGrpSpPr/>
          <p:nvPr/>
        </p:nvGrpSpPr>
        <p:grpSpPr>
          <a:xfrm>
            <a:off x="9744607" y="1392393"/>
            <a:ext cx="2116667" cy="5222698"/>
            <a:chOff x="9236609" y="1510925"/>
            <a:chExt cx="2116667" cy="5222698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431D2C3-22F5-2E49-B68F-A4065E0BB12D}"/>
                </a:ext>
              </a:extLst>
            </p:cNvPr>
            <p:cNvSpPr/>
            <p:nvPr/>
          </p:nvSpPr>
          <p:spPr>
            <a:xfrm>
              <a:off x="9236609" y="1821398"/>
              <a:ext cx="2116667" cy="4912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36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내용 개체 틀 5">
              <a:extLst>
                <a:ext uri="{FF2B5EF4-FFF2-40B4-BE49-F238E27FC236}">
                  <a16:creationId xmlns:a16="http://schemas.microsoft.com/office/drawing/2014/main" id="{63560B4B-FEF8-C644-8DD9-1F58A369A962}"/>
                </a:ext>
              </a:extLst>
            </p:cNvPr>
            <p:cNvSpPr txBox="1">
              <a:spLocks/>
            </p:cNvSpPr>
            <p:nvPr/>
          </p:nvSpPr>
          <p:spPr>
            <a:xfrm>
              <a:off x="9807844" y="1510925"/>
              <a:ext cx="974192" cy="349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000" b="1" dirty="0"/>
                <a:t>Model</a:t>
              </a:r>
            </a:p>
          </p:txBody>
        </p:sp>
        <p:pic>
          <p:nvPicPr>
            <p:cNvPr id="22" name="Picture 2" descr="Flavour Chart">
              <a:extLst>
                <a:ext uri="{FF2B5EF4-FFF2-40B4-BE49-F238E27FC236}">
                  <a16:creationId xmlns:a16="http://schemas.microsoft.com/office/drawing/2014/main" id="{515968DA-827C-8149-91DC-46D7346ADC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283" y="2225486"/>
              <a:ext cx="2047317" cy="1593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4">
              <a:extLst>
                <a:ext uri="{FF2B5EF4-FFF2-40B4-BE49-F238E27FC236}">
                  <a16:creationId xmlns:a16="http://schemas.microsoft.com/office/drawing/2014/main" id="{2A3C85C2-583B-0F4A-B413-A926F1DC0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93640" y="4012100"/>
              <a:ext cx="1802601" cy="225959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C54517-B88D-BF40-AE0E-0B7086084A9F}"/>
              </a:ext>
            </a:extLst>
          </p:cNvPr>
          <p:cNvGrpSpPr/>
          <p:nvPr/>
        </p:nvGrpSpPr>
        <p:grpSpPr>
          <a:xfrm>
            <a:off x="4165599" y="1476781"/>
            <a:ext cx="2116667" cy="5138310"/>
            <a:chOff x="4165599" y="1476781"/>
            <a:chExt cx="2116667" cy="513831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EB6E6A2-7943-4B40-A41E-48E1FB47C30C}"/>
                </a:ext>
              </a:extLst>
            </p:cNvPr>
            <p:cNvSpPr/>
            <p:nvPr/>
          </p:nvSpPr>
          <p:spPr>
            <a:xfrm>
              <a:off x="4165599" y="1889130"/>
              <a:ext cx="2116667" cy="4725961"/>
            </a:xfrm>
            <a:prstGeom prst="roundRect">
              <a:avLst/>
            </a:prstGeom>
            <a:solidFill>
              <a:schemeClr val="accent2">
                <a:alpha val="37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내용 개체 틀 5">
              <a:extLst>
                <a:ext uri="{FF2B5EF4-FFF2-40B4-BE49-F238E27FC236}">
                  <a16:creationId xmlns:a16="http://schemas.microsoft.com/office/drawing/2014/main" id="{1C8A47C3-5D60-5241-B580-4AAE3F82AF66}"/>
                </a:ext>
              </a:extLst>
            </p:cNvPr>
            <p:cNvSpPr txBox="1">
              <a:spLocks/>
            </p:cNvSpPr>
            <p:nvPr/>
          </p:nvSpPr>
          <p:spPr>
            <a:xfrm>
              <a:off x="4571999" y="1476781"/>
              <a:ext cx="1303866" cy="3495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anumSquare" panose="020B0600000101010101" pitchFamily="34" charset="-127"/>
                  <a:ea typeface="NanumSquare" panose="020B0600000101010101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000" b="1" dirty="0"/>
                <a:t>Frontend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82F396A-7BE2-7E48-8D6D-A6D466B8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6362" y="1704451"/>
              <a:ext cx="1424937" cy="851622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B4776208-1CBC-874B-A915-F5EC1B30A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3029" y="1889130"/>
            <a:ext cx="2161204" cy="78000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2B3CB2-346B-FC4D-9612-FD642048EFB5}"/>
              </a:ext>
            </a:extLst>
          </p:cNvPr>
          <p:cNvCxnSpPr>
            <a:cxnSpLocks/>
          </p:cNvCxnSpPr>
          <p:nvPr/>
        </p:nvCxnSpPr>
        <p:spPr>
          <a:xfrm flipV="1">
            <a:off x="1840254" y="3278814"/>
            <a:ext cx="2503716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C055B989-FB0B-5B40-85A6-F5B63B94F9FF}"/>
              </a:ext>
            </a:extLst>
          </p:cNvPr>
          <p:cNvSpPr txBox="1">
            <a:spLocks/>
          </p:cNvSpPr>
          <p:nvPr/>
        </p:nvSpPr>
        <p:spPr>
          <a:xfrm>
            <a:off x="4343971" y="2994434"/>
            <a:ext cx="1814250" cy="56917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유저 맛에 대한 취향 설문</a:t>
            </a:r>
            <a:endParaRPr lang="en-US" altLang="ko-KR" sz="1600" dirty="0"/>
          </a:p>
          <a:p>
            <a:pPr marL="342900" indent="-342900" algn="ctr">
              <a:buAutoNum type="arabicPeriod"/>
            </a:pPr>
            <a:endParaRPr lang="en-US" altLang="ko-KR" sz="1600" dirty="0"/>
          </a:p>
          <a:p>
            <a:pPr marL="342900" indent="-342900" algn="ctr">
              <a:buAutoNum type="arabicPeriod"/>
            </a:pPr>
            <a:endParaRPr lang="en-US" altLang="ko-KR" sz="1600" dirty="0"/>
          </a:p>
        </p:txBody>
      </p:sp>
      <p:sp>
        <p:nvSpPr>
          <p:cNvPr id="30" name="내용 개체 틀 5">
            <a:extLst>
              <a:ext uri="{FF2B5EF4-FFF2-40B4-BE49-F238E27FC236}">
                <a16:creationId xmlns:a16="http://schemas.microsoft.com/office/drawing/2014/main" id="{6A03A970-C6C5-7243-9848-643BC3908F64}"/>
              </a:ext>
            </a:extLst>
          </p:cNvPr>
          <p:cNvSpPr txBox="1">
            <a:spLocks/>
          </p:cNvSpPr>
          <p:nvPr/>
        </p:nvSpPr>
        <p:spPr>
          <a:xfrm>
            <a:off x="2193464" y="2900440"/>
            <a:ext cx="1610106" cy="61236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1.</a:t>
            </a:r>
            <a:r>
              <a:rPr lang="ko-KR" altLang="en-US" sz="1600" dirty="0"/>
              <a:t> 설문 답변</a:t>
            </a:r>
            <a:endParaRPr lang="en-US" altLang="ko-KR" sz="1600" dirty="0"/>
          </a:p>
        </p:txBody>
      </p:sp>
      <p:sp>
        <p:nvSpPr>
          <p:cNvPr id="32" name="내용 개체 틀 5">
            <a:extLst>
              <a:ext uri="{FF2B5EF4-FFF2-40B4-BE49-F238E27FC236}">
                <a16:creationId xmlns:a16="http://schemas.microsoft.com/office/drawing/2014/main" id="{10F901D5-2301-2B45-968F-211DFCACFB5B}"/>
              </a:ext>
            </a:extLst>
          </p:cNvPr>
          <p:cNvSpPr txBox="1">
            <a:spLocks/>
          </p:cNvSpPr>
          <p:nvPr/>
        </p:nvSpPr>
        <p:spPr>
          <a:xfrm>
            <a:off x="7093339" y="2875902"/>
            <a:ext cx="1446119" cy="791367"/>
          </a:xfrm>
          <a:prstGeom prst="rect">
            <a:avLst/>
          </a:prstGeom>
          <a:solidFill>
            <a:schemeClr val="bg1"/>
          </a:solidFill>
          <a:ln w="12700">
            <a:solidFill>
              <a:srgbClr val="7B68DC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/>
              <a:t>유저 취향</a:t>
            </a:r>
            <a:endParaRPr lang="en-US" altLang="ko-KR" sz="1800" dirty="0"/>
          </a:p>
          <a:p>
            <a:pPr marL="0" indent="0" algn="ctr">
              <a:buNone/>
            </a:pPr>
            <a:r>
              <a:rPr lang="ko-KR" altLang="en-US" sz="1800" dirty="0"/>
              <a:t>데이터저장</a:t>
            </a:r>
            <a:endParaRPr lang="en-US" altLang="ko-KR" sz="18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BA0C7A-D2D6-AC45-9AF4-CDFB666AA0C5}"/>
              </a:ext>
            </a:extLst>
          </p:cNvPr>
          <p:cNvCxnSpPr>
            <a:cxnSpLocks/>
          </p:cNvCxnSpPr>
          <p:nvPr/>
        </p:nvCxnSpPr>
        <p:spPr>
          <a:xfrm>
            <a:off x="5265249" y="3550398"/>
            <a:ext cx="0" cy="57567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D2099B-FF3A-FA4B-BF2A-A6F5C6AE2F69}"/>
              </a:ext>
            </a:extLst>
          </p:cNvPr>
          <p:cNvCxnSpPr>
            <a:cxnSpLocks/>
          </p:cNvCxnSpPr>
          <p:nvPr/>
        </p:nvCxnSpPr>
        <p:spPr>
          <a:xfrm>
            <a:off x="8931692" y="3777578"/>
            <a:ext cx="1025121" cy="123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내용 개체 틀 5">
            <a:extLst>
              <a:ext uri="{FF2B5EF4-FFF2-40B4-BE49-F238E27FC236}">
                <a16:creationId xmlns:a16="http://schemas.microsoft.com/office/drawing/2014/main" id="{161E4C8B-315F-0644-AD08-F1D946D32A30}"/>
              </a:ext>
            </a:extLst>
          </p:cNvPr>
          <p:cNvSpPr txBox="1">
            <a:spLocks/>
          </p:cNvSpPr>
          <p:nvPr/>
        </p:nvSpPr>
        <p:spPr>
          <a:xfrm>
            <a:off x="8884290" y="3497886"/>
            <a:ext cx="1047239" cy="263748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모델 호출</a:t>
            </a:r>
            <a:endParaRPr lang="en-US" altLang="ko-KR" sz="1600" dirty="0"/>
          </a:p>
        </p:txBody>
      </p:sp>
      <p:sp>
        <p:nvSpPr>
          <p:cNvPr id="40" name="내용 개체 틀 5">
            <a:extLst>
              <a:ext uri="{FF2B5EF4-FFF2-40B4-BE49-F238E27FC236}">
                <a16:creationId xmlns:a16="http://schemas.microsoft.com/office/drawing/2014/main" id="{EA4B4E36-4DAD-8F40-A835-BB6F20B15C15}"/>
              </a:ext>
            </a:extLst>
          </p:cNvPr>
          <p:cNvSpPr txBox="1">
            <a:spLocks/>
          </p:cNvSpPr>
          <p:nvPr/>
        </p:nvSpPr>
        <p:spPr>
          <a:xfrm>
            <a:off x="8757570" y="5493555"/>
            <a:ext cx="1047239" cy="263748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추천 결과</a:t>
            </a:r>
            <a:endParaRPr lang="en-US" altLang="ko-KR" sz="1600" dirty="0"/>
          </a:p>
        </p:txBody>
      </p:sp>
      <p:sp>
        <p:nvSpPr>
          <p:cNvPr id="41" name="내용 개체 틀 5">
            <a:extLst>
              <a:ext uri="{FF2B5EF4-FFF2-40B4-BE49-F238E27FC236}">
                <a16:creationId xmlns:a16="http://schemas.microsoft.com/office/drawing/2014/main" id="{50B36FDE-6EBF-D746-93BD-4F0F566F49D5}"/>
              </a:ext>
            </a:extLst>
          </p:cNvPr>
          <p:cNvSpPr txBox="1">
            <a:spLocks/>
          </p:cNvSpPr>
          <p:nvPr/>
        </p:nvSpPr>
        <p:spPr>
          <a:xfrm>
            <a:off x="7076405" y="5438261"/>
            <a:ext cx="1446119" cy="791367"/>
          </a:xfrm>
          <a:prstGeom prst="rect">
            <a:avLst/>
          </a:prstGeom>
          <a:solidFill>
            <a:schemeClr val="bg1"/>
          </a:solidFill>
          <a:ln w="12700">
            <a:solidFill>
              <a:srgbClr val="7B68DC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/>
              <a:t>추천 아이템</a:t>
            </a:r>
            <a:endParaRPr lang="en-US" altLang="ko-KR" sz="1800" dirty="0"/>
          </a:p>
          <a:p>
            <a:pPr marL="0" indent="0" algn="ctr">
              <a:buNone/>
            </a:pPr>
            <a:r>
              <a:rPr lang="ko-KR" altLang="en-US" sz="1800" dirty="0"/>
              <a:t>반환</a:t>
            </a:r>
            <a:endParaRPr lang="en-US" altLang="ko-KR" sz="18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B82352-7218-6B49-8D20-53ABD529DD5B}"/>
              </a:ext>
            </a:extLst>
          </p:cNvPr>
          <p:cNvCxnSpPr>
            <a:cxnSpLocks/>
          </p:cNvCxnSpPr>
          <p:nvPr/>
        </p:nvCxnSpPr>
        <p:spPr>
          <a:xfrm flipH="1">
            <a:off x="8488658" y="5833945"/>
            <a:ext cx="1409004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내용 개체 틀 5">
            <a:extLst>
              <a:ext uri="{FF2B5EF4-FFF2-40B4-BE49-F238E27FC236}">
                <a16:creationId xmlns:a16="http://schemas.microsoft.com/office/drawing/2014/main" id="{C57FACCF-F79A-CD4F-AAB0-AA0198BC2531}"/>
              </a:ext>
            </a:extLst>
          </p:cNvPr>
          <p:cNvSpPr txBox="1">
            <a:spLocks/>
          </p:cNvSpPr>
          <p:nvPr/>
        </p:nvSpPr>
        <p:spPr>
          <a:xfrm>
            <a:off x="4343970" y="5503024"/>
            <a:ext cx="1814250" cy="56916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화면에 추천 결과 출력</a:t>
            </a:r>
            <a:endParaRPr lang="en-US" altLang="ko-KR" sz="16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DFA378-4FB5-2E41-9C6A-B13076DC8FAC}"/>
              </a:ext>
            </a:extLst>
          </p:cNvPr>
          <p:cNvCxnSpPr>
            <a:cxnSpLocks/>
            <a:endCxn id="45" idx="3"/>
          </p:cNvCxnSpPr>
          <p:nvPr/>
        </p:nvCxnSpPr>
        <p:spPr>
          <a:xfrm flipH="1" flipV="1">
            <a:off x="6158220" y="5787608"/>
            <a:ext cx="878806" cy="441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ED2BAA1-CFE5-0C45-B044-954CBFA66278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2244468" y="5787608"/>
            <a:ext cx="209950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내용 개체 틀 5">
            <a:extLst>
              <a:ext uri="{FF2B5EF4-FFF2-40B4-BE49-F238E27FC236}">
                <a16:creationId xmlns:a16="http://schemas.microsoft.com/office/drawing/2014/main" id="{0E6FB09B-8911-694D-9D40-68A975053BA3}"/>
              </a:ext>
            </a:extLst>
          </p:cNvPr>
          <p:cNvSpPr txBox="1">
            <a:spLocks/>
          </p:cNvSpPr>
          <p:nvPr/>
        </p:nvSpPr>
        <p:spPr>
          <a:xfrm>
            <a:off x="2324401" y="6005734"/>
            <a:ext cx="1814249" cy="43771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추천된 위스키 확인</a:t>
            </a:r>
            <a:endParaRPr lang="en-US" altLang="ko-KR" sz="1600" dirty="0"/>
          </a:p>
        </p:txBody>
      </p:sp>
      <p:sp>
        <p:nvSpPr>
          <p:cNvPr id="31" name="내용 개체 틀 5">
            <a:extLst>
              <a:ext uri="{FF2B5EF4-FFF2-40B4-BE49-F238E27FC236}">
                <a16:creationId xmlns:a16="http://schemas.microsoft.com/office/drawing/2014/main" id="{84F4BB81-52BC-6944-8F64-94E051DB2458}"/>
              </a:ext>
            </a:extLst>
          </p:cNvPr>
          <p:cNvSpPr txBox="1">
            <a:spLocks/>
          </p:cNvSpPr>
          <p:nvPr/>
        </p:nvSpPr>
        <p:spPr>
          <a:xfrm>
            <a:off x="2126347" y="4093297"/>
            <a:ext cx="2032790" cy="422894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/>
              <a:t>2.</a:t>
            </a:r>
            <a:r>
              <a:rPr lang="ko-KR" altLang="en-US" sz="1600" dirty="0"/>
              <a:t> 위스키 경험 선택</a:t>
            </a:r>
            <a:endParaRPr lang="en-US" altLang="ko-KR" sz="1600" dirty="0"/>
          </a:p>
        </p:txBody>
      </p:sp>
      <p:sp>
        <p:nvSpPr>
          <p:cNvPr id="34" name="내용 개체 틀 5">
            <a:extLst>
              <a:ext uri="{FF2B5EF4-FFF2-40B4-BE49-F238E27FC236}">
                <a16:creationId xmlns:a16="http://schemas.microsoft.com/office/drawing/2014/main" id="{317300E3-9380-F14C-BD17-750615B51427}"/>
              </a:ext>
            </a:extLst>
          </p:cNvPr>
          <p:cNvSpPr txBox="1">
            <a:spLocks/>
          </p:cNvSpPr>
          <p:nvPr/>
        </p:nvSpPr>
        <p:spPr>
          <a:xfrm>
            <a:off x="4372637" y="4161028"/>
            <a:ext cx="1814250" cy="68697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/>
              <a:t>과거 위스키</a:t>
            </a:r>
            <a:endParaRPr lang="en-US" altLang="ko-KR" sz="1600" dirty="0"/>
          </a:p>
          <a:p>
            <a:pPr marL="0" indent="0" algn="ctr">
              <a:buNone/>
            </a:pPr>
            <a:r>
              <a:rPr lang="ko-KR" altLang="en-US" sz="1600" dirty="0"/>
              <a:t>경험 질문</a:t>
            </a:r>
            <a:endParaRPr lang="en-US" altLang="ko-KR" sz="16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407F58E-8A31-0F4D-A12C-B32C4B88D8E8}"/>
              </a:ext>
            </a:extLst>
          </p:cNvPr>
          <p:cNvCxnSpPr>
            <a:cxnSpLocks/>
          </p:cNvCxnSpPr>
          <p:nvPr/>
        </p:nvCxnSpPr>
        <p:spPr>
          <a:xfrm flipV="1">
            <a:off x="2160798" y="4481093"/>
            <a:ext cx="2155370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EAF5CE-2DBB-AB46-85F3-7A3EE21B7EA5}"/>
              </a:ext>
            </a:extLst>
          </p:cNvPr>
          <p:cNvCxnSpPr>
            <a:cxnSpLocks/>
            <a:stCxn id="8" idx="3"/>
            <a:endCxn id="32" idx="1"/>
          </p:cNvCxnSpPr>
          <p:nvPr/>
        </p:nvCxnSpPr>
        <p:spPr>
          <a:xfrm flipV="1">
            <a:off x="6158221" y="3271586"/>
            <a:ext cx="935118" cy="743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내용 개체 틀 5">
            <a:extLst>
              <a:ext uri="{FF2B5EF4-FFF2-40B4-BE49-F238E27FC236}">
                <a16:creationId xmlns:a16="http://schemas.microsoft.com/office/drawing/2014/main" id="{3ECC569B-159E-904F-879A-68EF89A4D371}"/>
              </a:ext>
            </a:extLst>
          </p:cNvPr>
          <p:cNvSpPr txBox="1">
            <a:spLocks/>
          </p:cNvSpPr>
          <p:nvPr/>
        </p:nvSpPr>
        <p:spPr>
          <a:xfrm>
            <a:off x="7109123" y="4189167"/>
            <a:ext cx="1441021" cy="658838"/>
          </a:xfrm>
          <a:prstGeom prst="rect">
            <a:avLst/>
          </a:prstGeom>
          <a:solidFill>
            <a:schemeClr val="bg1"/>
          </a:solidFill>
          <a:ln w="12700">
            <a:solidFill>
              <a:srgbClr val="7B68DC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/>
              <a:t>유저 위스키 경험 저장</a:t>
            </a:r>
            <a:endParaRPr lang="en-US" altLang="ko-KR" sz="18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15CA1A-FED4-9940-89CA-E2F030022BA5}"/>
              </a:ext>
            </a:extLst>
          </p:cNvPr>
          <p:cNvCxnSpPr>
            <a:cxnSpLocks/>
          </p:cNvCxnSpPr>
          <p:nvPr/>
        </p:nvCxnSpPr>
        <p:spPr>
          <a:xfrm>
            <a:off x="6158220" y="4445513"/>
            <a:ext cx="900540" cy="747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DE5B47BE-E885-324A-B05F-84BDDE58EABE}"/>
              </a:ext>
            </a:extLst>
          </p:cNvPr>
          <p:cNvSpPr/>
          <p:nvPr/>
        </p:nvSpPr>
        <p:spPr>
          <a:xfrm>
            <a:off x="8298213" y="3138772"/>
            <a:ext cx="633479" cy="1377420"/>
          </a:xfrm>
          <a:prstGeom prst="arc">
            <a:avLst>
              <a:gd name="adj1" fmla="val 15845678"/>
              <a:gd name="adj2" fmla="val 555156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41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7A35043-1814-BB43-B08C-157572AD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633DD6"/>
                </a:solidFill>
              </a:rPr>
              <a:t>Demo – </a:t>
            </a:r>
            <a:r>
              <a:rPr lang="en-US" altLang="ko-KR" dirty="0">
                <a:solidFill>
                  <a:srgbClr val="633DD6"/>
                </a:solidFill>
              </a:rPr>
              <a:t>“</a:t>
            </a:r>
            <a:r>
              <a:rPr lang="ko-KR" altLang="en-US" b="0" dirty="0" err="1">
                <a:solidFill>
                  <a:srgbClr val="633DD6"/>
                </a:solidFill>
              </a:rPr>
              <a:t>無</a:t>
            </a:r>
            <a:r>
              <a:rPr lang="en-US" altLang="ko-KR" dirty="0">
                <a:solidFill>
                  <a:srgbClr val="633DD6"/>
                </a:solidFill>
              </a:rPr>
              <a:t>”</a:t>
            </a:r>
            <a:r>
              <a:rPr lang="ko-KR" altLang="en-US" dirty="0">
                <a:solidFill>
                  <a:srgbClr val="633DD6"/>
                </a:solidFill>
              </a:rPr>
              <a:t> 경험자</a:t>
            </a:r>
            <a:endParaRPr lang="ko-Kore-KR" altLang="en-US" dirty="0">
              <a:solidFill>
                <a:srgbClr val="633DD6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6" name="입문자">
            <a:hlinkClick r:id="" action="ppaction://media"/>
            <a:extLst>
              <a:ext uri="{FF2B5EF4-FFF2-40B4-BE49-F238E27FC236}">
                <a16:creationId xmlns:a16="http://schemas.microsoft.com/office/drawing/2014/main" id="{ECC2B64A-066E-D043-A0D0-187B362AED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" r="365"/>
          <a:stretch/>
        </p:blipFill>
        <p:spPr>
          <a:xfrm>
            <a:off x="1591734" y="1348376"/>
            <a:ext cx="9228666" cy="549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2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7A35043-1814-BB43-B08C-157572AD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633DD6"/>
                </a:solidFill>
              </a:rPr>
              <a:t>Demo</a:t>
            </a:r>
            <a:r>
              <a:rPr lang="ko-KR" altLang="en-US" dirty="0">
                <a:solidFill>
                  <a:srgbClr val="633DD6"/>
                </a:solidFill>
              </a:rPr>
              <a:t> </a:t>
            </a:r>
            <a:r>
              <a:rPr lang="en-US" altLang="ko-KR" dirty="0">
                <a:solidFill>
                  <a:srgbClr val="633DD6"/>
                </a:solidFill>
              </a:rPr>
              <a:t>-</a:t>
            </a:r>
            <a:r>
              <a:rPr lang="ko-KR" altLang="en-US" dirty="0">
                <a:solidFill>
                  <a:srgbClr val="633DD6"/>
                </a:solidFill>
              </a:rPr>
              <a:t> 경험자</a:t>
            </a:r>
            <a:endParaRPr lang="ko-Kore-KR" altLang="en-US" dirty="0">
              <a:solidFill>
                <a:srgbClr val="633DD6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4" name="경험자">
            <a:hlinkClick r:id="" action="ppaction://media"/>
            <a:extLst>
              <a:ext uri="{FF2B5EF4-FFF2-40B4-BE49-F238E27FC236}">
                <a16:creationId xmlns:a16="http://schemas.microsoft.com/office/drawing/2014/main" id="{8D67873A-9E1F-D841-A8A9-763D4A84BC4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843"/>
          <a:stretch/>
        </p:blipFill>
        <p:spPr>
          <a:xfrm>
            <a:off x="1606668" y="1270000"/>
            <a:ext cx="9145999" cy="5588000"/>
          </a:xfrm>
        </p:spPr>
      </p:pic>
    </p:spTree>
    <p:extLst>
      <p:ext uri="{BB962C8B-B14F-4D97-AF65-F5344CB8AC3E}">
        <p14:creationId xmlns:p14="http://schemas.microsoft.com/office/powerpoint/2010/main" val="182307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F5F9C2-0FF0-394A-90FD-5A97B147BE32}"/>
              </a:ext>
            </a:extLst>
          </p:cNvPr>
          <p:cNvSpPr txBox="1"/>
          <p:nvPr/>
        </p:nvSpPr>
        <p:spPr>
          <a:xfrm>
            <a:off x="3862431" y="3047961"/>
            <a:ext cx="4957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4.</a:t>
            </a:r>
            <a:r>
              <a:rPr kumimoji="1" lang="ko-KR" altLang="en-US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Result &amp; Conclusion</a:t>
            </a:r>
            <a:endParaRPr kumimoji="1" lang="ko-Kore-KR" altLang="en-US" sz="3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9A6992-7C7A-2C4B-99E1-6EDFAA59D5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749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7A35043-1814-BB43-B08C-157572AD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633DD6"/>
                </a:solidFill>
              </a:rPr>
              <a:t>Result &amp; Conclusion</a:t>
            </a:r>
            <a:endParaRPr lang="ko-Kore-KR" altLang="en-US" dirty="0">
              <a:solidFill>
                <a:srgbClr val="633DD6"/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92F154-3BE6-444C-AC29-1402371F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87" y="1659465"/>
            <a:ext cx="11165673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200" b="1" dirty="0"/>
              <a:t>위스키를 이미 즐기는 사람 뿐만 아니라 새로 입문하는 유저에게</a:t>
            </a:r>
            <a:endParaRPr lang="en-US" altLang="ko-KR" sz="2200" b="1" dirty="0"/>
          </a:p>
          <a:p>
            <a:pPr marL="0" indent="0">
              <a:buNone/>
            </a:pPr>
            <a:r>
              <a:rPr lang="ko-KR" altLang="en-US" sz="2200" b="1" dirty="0"/>
              <a:t>취향에 맞는 위스키를 추천해주는 서비스</a:t>
            </a:r>
            <a:r>
              <a:rPr lang="en-US" altLang="ko-KR" sz="2200" b="1" dirty="0"/>
              <a:t> “</a:t>
            </a:r>
            <a:r>
              <a:rPr lang="en-US" altLang="ko-KR" sz="2200" b="1" dirty="0">
                <a:solidFill>
                  <a:srgbClr val="492ECF"/>
                </a:solidFill>
              </a:rPr>
              <a:t>We Suki</a:t>
            </a:r>
            <a:r>
              <a:rPr lang="en-US" altLang="ko-KR" sz="2200" b="1" dirty="0"/>
              <a:t>“ </a:t>
            </a:r>
            <a:r>
              <a:rPr lang="ko-KR" altLang="en-US" sz="2200" b="1" dirty="0" err="1"/>
              <a:t>를</a:t>
            </a:r>
            <a:r>
              <a:rPr lang="ko-KR" altLang="en-US" sz="2200" b="1" dirty="0"/>
              <a:t> 구축함</a:t>
            </a:r>
            <a:endParaRPr lang="en-US" altLang="ko-KR" sz="2200" b="1" dirty="0"/>
          </a:p>
          <a:p>
            <a:pPr marL="0" indent="0">
              <a:buNone/>
            </a:pPr>
            <a:endParaRPr lang="en-US" altLang="ko-KR" sz="2200" b="1" dirty="0"/>
          </a:p>
          <a:p>
            <a:pPr marL="0" indent="0">
              <a:buNone/>
            </a:pPr>
            <a:endParaRPr lang="en-US" altLang="ko-KR" sz="2200" dirty="0"/>
          </a:p>
          <a:p>
            <a:pPr>
              <a:buFontTx/>
              <a:buChar char="-"/>
            </a:pPr>
            <a:r>
              <a:rPr lang="ko-KR" altLang="en-US" sz="2200" b="1" dirty="0"/>
              <a:t>확장성 </a:t>
            </a:r>
            <a:r>
              <a:rPr lang="en-US" altLang="ko-KR" sz="2200" b="1" dirty="0"/>
              <a:t>&amp;</a:t>
            </a:r>
            <a:r>
              <a:rPr lang="ko-KR" altLang="en-US" sz="2200" b="1" dirty="0"/>
              <a:t> 기대효과</a:t>
            </a:r>
            <a:endParaRPr lang="en-US" altLang="ko-KR" sz="2200" b="1" dirty="0"/>
          </a:p>
          <a:p>
            <a:pPr lvl="1">
              <a:buFontTx/>
              <a:buChar char="-"/>
            </a:pPr>
            <a:r>
              <a:rPr lang="ko-KR" altLang="en-US" sz="1800" dirty="0"/>
              <a:t>추천한 결과를 저장하여 </a:t>
            </a:r>
            <a:r>
              <a:rPr lang="ko-KR" altLang="en-US" sz="1800" b="1" dirty="0" err="1">
                <a:solidFill>
                  <a:srgbClr val="492ECF"/>
                </a:solidFill>
              </a:rPr>
              <a:t>재학습</a:t>
            </a:r>
            <a:r>
              <a:rPr lang="ko-KR" altLang="en-US" sz="1800" dirty="0" err="1"/>
              <a:t>을</a:t>
            </a:r>
            <a:r>
              <a:rPr lang="ko-KR" altLang="en-US" sz="1800" dirty="0"/>
              <a:t> 통해 더 좋은 성능의 추천 제공</a:t>
            </a:r>
            <a:endParaRPr lang="en-US" altLang="ko-KR" sz="1800" dirty="0"/>
          </a:p>
          <a:p>
            <a:pPr lvl="1">
              <a:buFontTx/>
              <a:buChar char="-"/>
            </a:pPr>
            <a:endParaRPr lang="en-US" altLang="ko-KR" sz="1800" dirty="0"/>
          </a:p>
          <a:p>
            <a:pPr lvl="1">
              <a:buFontTx/>
              <a:buChar char="-"/>
            </a:pPr>
            <a:r>
              <a:rPr lang="ko-KR" altLang="en-US" sz="1800" dirty="0"/>
              <a:t>위스키에 국한되지 않고 </a:t>
            </a:r>
            <a:r>
              <a:rPr lang="ko-KR" altLang="en-US" sz="1800" b="1" dirty="0">
                <a:solidFill>
                  <a:srgbClr val="492ECF"/>
                </a:solidFill>
              </a:rPr>
              <a:t>타 주류</a:t>
            </a:r>
            <a:r>
              <a:rPr lang="en-US" altLang="ko-KR" sz="1800" b="1" dirty="0">
                <a:solidFill>
                  <a:srgbClr val="492ECF"/>
                </a:solidFill>
              </a:rPr>
              <a:t>/</a:t>
            </a:r>
            <a:r>
              <a:rPr lang="ko-KR" altLang="en-US" sz="1800" b="1" dirty="0">
                <a:solidFill>
                  <a:srgbClr val="492ECF"/>
                </a:solidFill>
              </a:rPr>
              <a:t>도메인</a:t>
            </a:r>
            <a:r>
              <a:rPr lang="ko-KR" altLang="en-US" sz="1800" dirty="0"/>
              <a:t>에 대한 추천으로도 확장 가능</a:t>
            </a:r>
            <a:endParaRPr lang="en-US" altLang="ko-KR" sz="1800" dirty="0"/>
          </a:p>
          <a:p>
            <a:pPr lvl="1">
              <a:buFontTx/>
              <a:buChar char="-"/>
            </a:pPr>
            <a:endParaRPr lang="en-US" altLang="ko-KR" sz="1800" dirty="0"/>
          </a:p>
          <a:p>
            <a:pPr lvl="1">
              <a:buFontTx/>
              <a:buChar char="-"/>
            </a:pPr>
            <a:r>
              <a:rPr lang="ko-KR" altLang="en-US" sz="1800" dirty="0"/>
              <a:t>위스키 시장의 활성화</a:t>
            </a:r>
            <a:endParaRPr lang="en-US" altLang="ko-KR" sz="1800" dirty="0"/>
          </a:p>
          <a:p>
            <a:pPr lvl="1">
              <a:buFontTx/>
              <a:buChar char="-"/>
            </a:pPr>
            <a:endParaRPr lang="en-US" altLang="ko-KR" sz="180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124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7A35043-1814-BB43-B08C-157572AD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633DD6"/>
                </a:solidFill>
              </a:rPr>
              <a:t>Appendix</a:t>
            </a:r>
            <a:endParaRPr lang="ko-Kore-KR" altLang="en-US" dirty="0">
              <a:solidFill>
                <a:srgbClr val="633DD6"/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92F154-3BE6-444C-AC29-1402371F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88" y="1524000"/>
            <a:ext cx="10674112" cy="4403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Flavor Tag Cluster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Score (Normalized)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C60E0-A50D-5C4C-AAF6-117150C87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84" y="2269067"/>
            <a:ext cx="11964515" cy="296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36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F5F9C2-0FF0-394A-90FD-5A97B147BE32}"/>
              </a:ext>
            </a:extLst>
          </p:cNvPr>
          <p:cNvSpPr txBox="1"/>
          <p:nvPr/>
        </p:nvSpPr>
        <p:spPr>
          <a:xfrm>
            <a:off x="5198110" y="3013501"/>
            <a:ext cx="1473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Q&amp;A</a:t>
            </a:r>
            <a:endParaRPr kumimoji="1" lang="ko-Kore-KR" altLang="en-US" sz="48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72BDEB-BD37-464F-ACE5-2A5C82309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E3AA7-D362-C140-8A8A-5281456EA0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3" b="33671"/>
          <a:stretch/>
        </p:blipFill>
        <p:spPr>
          <a:xfrm>
            <a:off x="8792350" y="242901"/>
            <a:ext cx="3134966" cy="111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19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F5F9C2-0FF0-394A-90FD-5A97B147BE32}"/>
              </a:ext>
            </a:extLst>
          </p:cNvPr>
          <p:cNvSpPr txBox="1"/>
          <p:nvPr/>
        </p:nvSpPr>
        <p:spPr>
          <a:xfrm>
            <a:off x="4907530" y="3105834"/>
            <a:ext cx="1688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1.</a:t>
            </a:r>
            <a:r>
              <a:rPr kumimoji="1" lang="ko-KR" altLang="en-US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Intro</a:t>
            </a:r>
            <a:endParaRPr kumimoji="1" lang="ko-Kore-KR" altLang="en-US" sz="3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9A6992-7C7A-2C4B-99E1-6EDFAA59D5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223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7A35043-1814-BB43-B08C-157572A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34" y="625785"/>
            <a:ext cx="10674112" cy="780009"/>
          </a:xfrm>
        </p:spPr>
        <p:txBody>
          <a:bodyPr/>
          <a:lstStyle/>
          <a:p>
            <a:r>
              <a:rPr lang="ko-KR" altLang="en-US" dirty="0">
                <a:solidFill>
                  <a:srgbClr val="633DD6"/>
                </a:solidFill>
              </a:rPr>
              <a:t>팀 소개</a:t>
            </a:r>
            <a:endParaRPr lang="ko-Kore-KR" altLang="en-US" dirty="0">
              <a:solidFill>
                <a:srgbClr val="633DD6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672139-994D-0E49-B289-056BCB5D03A5}"/>
              </a:ext>
            </a:extLst>
          </p:cNvPr>
          <p:cNvSpPr/>
          <p:nvPr/>
        </p:nvSpPr>
        <p:spPr>
          <a:xfrm>
            <a:off x="612321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D3093B-2445-254D-9DE9-85EE3C157ADB}"/>
              </a:ext>
            </a:extLst>
          </p:cNvPr>
          <p:cNvSpPr/>
          <p:nvPr/>
        </p:nvSpPr>
        <p:spPr>
          <a:xfrm>
            <a:off x="612321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FBF40E-FF21-674D-9C4E-C0048B501610}"/>
              </a:ext>
            </a:extLst>
          </p:cNvPr>
          <p:cNvGrpSpPr/>
          <p:nvPr/>
        </p:nvGrpSpPr>
        <p:grpSpPr>
          <a:xfrm>
            <a:off x="2742703" y="2540900"/>
            <a:ext cx="2068350" cy="3844837"/>
            <a:chOff x="551349" y="2509237"/>
            <a:chExt cx="2068350" cy="384483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056084-18E9-E44F-9744-0884E26A3937}"/>
                </a:ext>
              </a:extLst>
            </p:cNvPr>
            <p:cNvSpPr txBox="1"/>
            <p:nvPr/>
          </p:nvSpPr>
          <p:spPr>
            <a:xfrm>
              <a:off x="551349" y="4969079"/>
              <a:ext cx="206834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b="1" dirty="0" err="1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김연요</a:t>
              </a:r>
              <a:endParaRPr kumimoji="1" lang="en-US" altLang="ko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  <a:p>
              <a:pPr algn="ctr"/>
              <a:endParaRPr kumimoji="1" lang="en-US" altLang="ko-Kore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  <a:p>
              <a:pPr marL="285750" indent="-285750" algn="ctr">
                <a:buFontTx/>
                <a:buChar char="-"/>
              </a:pPr>
              <a:r>
                <a:rPr kumimoji="1" lang="en-US" altLang="en-US" sz="15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Backend</a:t>
              </a:r>
            </a:p>
            <a:p>
              <a:pPr marL="285750" indent="-285750" algn="ctr">
                <a:buFontTx/>
                <a:buChar char="-"/>
              </a:pPr>
              <a:r>
                <a:rPr kumimoji="1" lang="en-US" altLang="en-US" sz="15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Project Managing</a:t>
              </a:r>
            </a:p>
            <a:p>
              <a:pPr algn="ctr"/>
              <a:endParaRPr kumimoji="1" lang="ko-Kore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C65C784-5E43-CD42-81CB-6642B098A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50" y="2509237"/>
              <a:ext cx="2068349" cy="237558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FFA61-53C0-A24B-9634-5B97B4776837}"/>
              </a:ext>
            </a:extLst>
          </p:cNvPr>
          <p:cNvSpPr/>
          <p:nvPr/>
        </p:nvSpPr>
        <p:spPr>
          <a:xfrm>
            <a:off x="551350" y="1522224"/>
            <a:ext cx="304442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600" b="1" dirty="0"/>
              <a:t>추천</a:t>
            </a:r>
            <a:r>
              <a:rPr lang="en-US" altLang="ko-KR" sz="2600" b="1" dirty="0"/>
              <a:t> Epoch </a:t>
            </a:r>
            <a:r>
              <a:rPr lang="ko-KR" altLang="en-US" sz="2600" b="1" dirty="0"/>
              <a:t>빠지다</a:t>
            </a:r>
            <a:endParaRPr lang="en-US" altLang="ko-KR" sz="2600" b="1" dirty="0"/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0F3E5636-6A13-6A4F-89F2-E5E550F5FC91}"/>
              </a:ext>
            </a:extLst>
          </p:cNvPr>
          <p:cNvGrpSpPr/>
          <p:nvPr/>
        </p:nvGrpSpPr>
        <p:grpSpPr>
          <a:xfrm>
            <a:off x="415880" y="2526488"/>
            <a:ext cx="2070000" cy="3882120"/>
            <a:chOff x="2722980" y="2511548"/>
            <a:chExt cx="2070000" cy="388212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23D730-93A5-764C-815B-FA3D3F328A51}"/>
                </a:ext>
              </a:extLst>
            </p:cNvPr>
            <p:cNvSpPr txBox="1"/>
            <p:nvPr/>
          </p:nvSpPr>
          <p:spPr>
            <a:xfrm>
              <a:off x="2723805" y="5008673"/>
              <a:ext cx="206834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이호진</a:t>
              </a:r>
              <a:endParaRPr kumimoji="1" lang="en-US" altLang="ko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  <a:p>
              <a:pPr algn="ctr"/>
              <a:endParaRPr kumimoji="1" lang="en-US" altLang="ko-Kore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  <a:p>
              <a:pPr marL="285750" indent="-285750" algn="ctr">
                <a:buFontTx/>
                <a:buChar char="-"/>
              </a:pPr>
              <a:r>
                <a:rPr kumimoji="1" lang="en-US" altLang="en-US" sz="15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Backend</a:t>
              </a:r>
            </a:p>
            <a:p>
              <a:pPr marL="285750" indent="-285750" algn="ctr">
                <a:buFontTx/>
                <a:buChar char="-"/>
              </a:pPr>
              <a:r>
                <a:rPr kumimoji="1" lang="en-US" altLang="en-US" sz="15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Data Processing</a:t>
              </a:r>
            </a:p>
            <a:p>
              <a:pPr algn="ctr"/>
              <a:endParaRPr kumimoji="1" lang="ko-Kore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9D0BC6E-EA32-9E43-84DA-7D4FB628357B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980" y="2511548"/>
              <a:ext cx="2070000" cy="23760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01C0A10-0C2C-4844-8800-0CE89D00EED5}"/>
              </a:ext>
            </a:extLst>
          </p:cNvPr>
          <p:cNvGrpSpPr/>
          <p:nvPr/>
        </p:nvGrpSpPr>
        <p:grpSpPr>
          <a:xfrm>
            <a:off x="5086733" y="2508817"/>
            <a:ext cx="2102465" cy="3876826"/>
            <a:chOff x="5038607" y="2508817"/>
            <a:chExt cx="2102465" cy="387682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7E32603-A025-844B-A0B1-4257F0AA48E8}"/>
                </a:ext>
              </a:extLst>
            </p:cNvPr>
            <p:cNvSpPr txBox="1"/>
            <p:nvPr/>
          </p:nvSpPr>
          <p:spPr>
            <a:xfrm>
              <a:off x="5072723" y="5000648"/>
              <a:ext cx="206834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최준혁</a:t>
              </a:r>
              <a:endParaRPr kumimoji="1" lang="en-US" altLang="ko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  <a:p>
              <a:pPr algn="ctr"/>
              <a:endParaRPr kumimoji="1" lang="en-US" altLang="ko-Kore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  <a:p>
              <a:pPr marL="285750" indent="-285750" algn="ctr">
                <a:buFontTx/>
                <a:buChar char="-"/>
              </a:pPr>
              <a:r>
                <a:rPr kumimoji="1" lang="en-US" altLang="ko-KR" sz="15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Modeling</a:t>
              </a:r>
              <a:endParaRPr kumimoji="1" lang="en-US" altLang="en-US" sz="1500" dirty="0"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  <a:p>
              <a:pPr marL="285750" indent="-285750" algn="ctr">
                <a:buFontTx/>
                <a:buChar char="-"/>
              </a:pPr>
              <a:r>
                <a:rPr kumimoji="1" lang="en-US" altLang="en-US" sz="15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Project Managing</a:t>
              </a:r>
            </a:p>
            <a:p>
              <a:pPr algn="ctr"/>
              <a:endParaRPr kumimoji="1" lang="ko-Kore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467B711-9BCC-E142-8B42-FCAC3D1FDE23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885607" y="2661817"/>
              <a:ext cx="2376000" cy="2070000"/>
            </a:xfrm>
            <a:prstGeom prst="rect">
              <a:avLst/>
            </a:prstGeom>
          </p:spPr>
        </p:pic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03A03AE6-161A-A548-A351-F6AB73007792}"/>
              </a:ext>
            </a:extLst>
          </p:cNvPr>
          <p:cNvGrpSpPr/>
          <p:nvPr/>
        </p:nvGrpSpPr>
        <p:grpSpPr>
          <a:xfrm>
            <a:off x="7450963" y="2508816"/>
            <a:ext cx="2086518" cy="3876827"/>
            <a:chOff x="7450963" y="2508816"/>
            <a:chExt cx="2086518" cy="387682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084AA0E-C5A3-A243-BC30-86A30004BB7A}"/>
                </a:ext>
              </a:extLst>
            </p:cNvPr>
            <p:cNvSpPr txBox="1"/>
            <p:nvPr/>
          </p:nvSpPr>
          <p:spPr>
            <a:xfrm>
              <a:off x="7469132" y="5000648"/>
              <a:ext cx="206834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박정훈</a:t>
              </a:r>
              <a:endParaRPr kumimoji="1" lang="en-US" altLang="ko-KR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  <a:p>
              <a:pPr algn="ctr"/>
              <a:endParaRPr kumimoji="1" lang="en-US" altLang="ko-Kore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  <a:p>
              <a:pPr marL="285750" indent="-285750" algn="ctr">
                <a:buFontTx/>
                <a:buChar char="-"/>
              </a:pPr>
              <a:r>
                <a:rPr kumimoji="1" lang="en-US" altLang="en-US" sz="15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Frontend</a:t>
              </a:r>
            </a:p>
            <a:p>
              <a:pPr marL="285750" indent="-285750" algn="ctr">
                <a:buFontTx/>
                <a:buChar char="-"/>
              </a:pPr>
              <a:r>
                <a:rPr kumimoji="1" lang="en-US" altLang="en-US" sz="1500" dirty="0"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Modeling</a:t>
              </a:r>
            </a:p>
            <a:p>
              <a:pPr algn="ctr"/>
              <a:endParaRPr kumimoji="1" lang="ko-Kore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43E311E-52AD-A047-A29D-F43599C5CA4A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963" y="2508816"/>
              <a:ext cx="2070000" cy="237600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CC5BFA63-8795-C548-8813-46B1F7C0EF04}"/>
              </a:ext>
            </a:extLst>
          </p:cNvPr>
          <p:cNvSpPr txBox="1"/>
          <p:nvPr/>
        </p:nvSpPr>
        <p:spPr>
          <a:xfrm>
            <a:off x="9799151" y="5008673"/>
            <a:ext cx="2068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김진우</a:t>
            </a:r>
            <a:endParaRPr kumimoji="1" lang="en-US" altLang="ko-KR" sz="20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pPr algn="ctr"/>
            <a:endParaRPr kumimoji="1" lang="en-US" altLang="ko-Kore-KR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pPr marL="285750" indent="-285750" algn="ctr">
              <a:buFontTx/>
              <a:buChar char="-"/>
            </a:pPr>
            <a:r>
              <a:rPr kumimoji="1" lang="en-US" altLang="en-US" sz="15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Frontend</a:t>
            </a:r>
          </a:p>
          <a:p>
            <a:pPr marL="285750" indent="-285750" algn="ctr">
              <a:buFontTx/>
              <a:buChar char="-"/>
            </a:pPr>
            <a:r>
              <a:rPr kumimoji="1" lang="en-US" altLang="en-US" sz="15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Data Crawling</a:t>
            </a:r>
          </a:p>
          <a:p>
            <a:pPr algn="ctr"/>
            <a:endParaRPr kumimoji="1" lang="ko-Kore-KR" altLang="en-US" sz="16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1D66286A-B865-0D41-B214-04FB5123338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193" y="2527264"/>
            <a:ext cx="2070000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1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040B1343-23EF-944E-A6FE-83AA966A3052}"/>
              </a:ext>
            </a:extLst>
          </p:cNvPr>
          <p:cNvSpPr txBox="1">
            <a:spLocks/>
          </p:cNvSpPr>
          <p:nvPr/>
        </p:nvSpPr>
        <p:spPr>
          <a:xfrm>
            <a:off x="737563" y="1261641"/>
            <a:ext cx="10832624" cy="5068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지금까지 높은 연령층의 전유물이라고 여겨졌던 위스키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-&gt;</a:t>
            </a:r>
            <a:r>
              <a:rPr lang="ko-KR" altLang="en-US" sz="1800" dirty="0"/>
              <a:t> 코로나로 인한 </a:t>
            </a:r>
            <a:r>
              <a:rPr lang="en-US" altLang="ko-KR" sz="1800" dirty="0"/>
              <a:t>“</a:t>
            </a:r>
            <a:r>
              <a:rPr lang="ko-KR" altLang="en-US" sz="1800" dirty="0" err="1"/>
              <a:t>홈술</a:t>
            </a:r>
            <a:r>
              <a:rPr lang="ko-KR" altLang="en-US" sz="1800" dirty="0"/>
              <a:t> 문화</a:t>
            </a:r>
            <a:r>
              <a:rPr lang="en-US" altLang="ko-KR" sz="1800" dirty="0"/>
              <a:t>”</a:t>
            </a:r>
            <a:r>
              <a:rPr lang="ko-KR" altLang="en-US" sz="1800" dirty="0"/>
              <a:t>로 젊은 세대를 중심으로 </a:t>
            </a:r>
            <a:r>
              <a:rPr lang="en-US" altLang="ko-KR" sz="1800" b="1" dirty="0">
                <a:solidFill>
                  <a:srgbClr val="492ECF"/>
                </a:solidFill>
              </a:rPr>
              <a:t>“</a:t>
            </a:r>
            <a:r>
              <a:rPr lang="ko-KR" altLang="en-US" sz="1800" b="1" dirty="0">
                <a:solidFill>
                  <a:srgbClr val="492ECF"/>
                </a:solidFill>
              </a:rPr>
              <a:t>마시고 싶은 술</a:t>
            </a:r>
            <a:r>
              <a:rPr lang="en-US" altLang="ko-KR" sz="1800" b="1" dirty="0">
                <a:solidFill>
                  <a:srgbClr val="492ECF"/>
                </a:solidFill>
              </a:rPr>
              <a:t>”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7A35043-1814-BB43-B08C-157572AD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633DD6"/>
                </a:solidFill>
              </a:rPr>
              <a:t>프로젝트 소개 </a:t>
            </a:r>
            <a:r>
              <a:rPr lang="en-US" altLang="ko-KR" dirty="0">
                <a:solidFill>
                  <a:srgbClr val="633DD6"/>
                </a:solidFill>
              </a:rPr>
              <a:t>–</a:t>
            </a:r>
            <a:r>
              <a:rPr lang="ko-KR" altLang="en-US" dirty="0">
                <a:solidFill>
                  <a:srgbClr val="633DD6"/>
                </a:solidFill>
              </a:rPr>
              <a:t> </a:t>
            </a:r>
            <a:r>
              <a:rPr lang="en-US" altLang="ko-KR" dirty="0">
                <a:solidFill>
                  <a:srgbClr val="633DD6"/>
                </a:solidFill>
              </a:rPr>
              <a:t>Why Whisky? </a:t>
            </a:r>
            <a:r>
              <a:rPr lang="en-US" altLang="en-US" dirty="0">
                <a:solidFill>
                  <a:srgbClr val="633DD6"/>
                </a:solidFill>
              </a:rPr>
              <a:t>🥃</a:t>
            </a:r>
            <a:endParaRPr lang="ko-Kore-KR" altLang="en-US" dirty="0">
              <a:solidFill>
                <a:srgbClr val="633DD6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BA21CD-A5A4-B842-A4A1-960CC0764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572" y="1523438"/>
            <a:ext cx="4204545" cy="3527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6010CA-595C-C442-842E-C7B7486BE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3" y="1565424"/>
            <a:ext cx="3507129" cy="3443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9899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7A35043-1814-BB43-B08C-157572AD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633DD6"/>
                </a:solidFill>
              </a:rPr>
              <a:t>프로젝트 소개 </a:t>
            </a:r>
            <a:r>
              <a:rPr lang="en-US" altLang="en-US" dirty="0"/>
              <a:t>🥃</a:t>
            </a:r>
            <a:endParaRPr lang="ko-Kore-KR" altLang="en-US" dirty="0">
              <a:solidFill>
                <a:srgbClr val="633DD6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37FA00B4-5B04-ED45-B7E3-70F8E22F2133}"/>
              </a:ext>
            </a:extLst>
          </p:cNvPr>
          <p:cNvSpPr txBox="1">
            <a:spLocks/>
          </p:cNvSpPr>
          <p:nvPr/>
        </p:nvSpPr>
        <p:spPr>
          <a:xfrm>
            <a:off x="1003139" y="4766968"/>
            <a:ext cx="10185721" cy="1616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와인</a:t>
            </a:r>
            <a:r>
              <a:rPr lang="en-US" altLang="ko-KR" sz="2000" dirty="0"/>
              <a:t>,</a:t>
            </a:r>
            <a:r>
              <a:rPr lang="ko-KR" altLang="en-US" sz="2000" dirty="0"/>
              <a:t> 맥주와 같은 타 주류에 비해 </a:t>
            </a:r>
            <a:r>
              <a:rPr lang="ko-KR" altLang="en-US" sz="2000" b="1" dirty="0"/>
              <a:t>진입 장벽이 높은 위스키</a:t>
            </a:r>
            <a:r>
              <a:rPr lang="ko-KR" altLang="en-US" sz="2000" dirty="0"/>
              <a:t>에 </a:t>
            </a:r>
            <a:r>
              <a:rPr lang="ko-KR" altLang="en-US" sz="2000" b="1" dirty="0"/>
              <a:t>입문</a:t>
            </a:r>
            <a:r>
              <a:rPr lang="ko-KR" altLang="en-US" sz="2000" dirty="0"/>
              <a:t>하는 </a:t>
            </a:r>
            <a:r>
              <a:rPr lang="ko-KR" altLang="en-US" sz="2000" b="1" dirty="0"/>
              <a:t>유저</a:t>
            </a:r>
            <a:endParaRPr lang="en-US" altLang="ko-KR" sz="2000" b="1" dirty="0"/>
          </a:p>
          <a:p>
            <a:r>
              <a:rPr lang="ko-KR" altLang="en-US" sz="2000" dirty="0"/>
              <a:t>혹은 기존의 </a:t>
            </a:r>
            <a:r>
              <a:rPr lang="ko-KR" altLang="en-US" sz="2000" b="1" dirty="0"/>
              <a:t>경험을 바탕으로 </a:t>
            </a:r>
            <a:r>
              <a:rPr lang="ko-KR" altLang="en-US" sz="2000" dirty="0"/>
              <a:t>새로운 </a:t>
            </a:r>
            <a:r>
              <a:rPr lang="ko-KR" altLang="en-US" sz="2000" b="1" dirty="0"/>
              <a:t>추천을 받아보고 싶은 유저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>
              <a:buFont typeface="Wingdings" pitchFamily="2" charset="2"/>
              <a:buChar char="Ø"/>
            </a:pPr>
            <a:r>
              <a:rPr lang="en-US" altLang="ko-KR" sz="2000" dirty="0"/>
              <a:t> </a:t>
            </a:r>
            <a:r>
              <a:rPr lang="ko-KR" altLang="en-US" sz="2000" dirty="0"/>
              <a:t>새로운 </a:t>
            </a:r>
            <a:r>
              <a:rPr lang="ko-KR" altLang="en-US" sz="2000" b="1" dirty="0"/>
              <a:t>위스키를 추천해주는 서비스</a:t>
            </a:r>
            <a:r>
              <a:rPr lang="en-US" altLang="ko-KR" sz="2000" b="1" dirty="0"/>
              <a:t> </a:t>
            </a:r>
            <a:r>
              <a:rPr lang="en-US" altLang="ko-KR" sz="2000" b="1" dirty="0" err="1">
                <a:solidFill>
                  <a:srgbClr val="492ECF"/>
                </a:solidFill>
              </a:rPr>
              <a:t>WeSuki</a:t>
            </a:r>
            <a:r>
              <a:rPr lang="en-US" altLang="ko-KR" sz="2000" b="1" dirty="0">
                <a:solidFill>
                  <a:srgbClr val="492ECF"/>
                </a:solidFill>
              </a:rPr>
              <a:t> : We + Suki (</a:t>
            </a:r>
            <a:r>
              <a:rPr lang="ja-JP" altLang="en-US" sz="2200">
                <a:solidFill>
                  <a:srgbClr val="492ECF"/>
                </a:solidFill>
              </a:rPr>
              <a:t>すき</a:t>
            </a:r>
            <a:r>
              <a:rPr lang="en-US" altLang="ja-JP" dirty="0">
                <a:solidFill>
                  <a:srgbClr val="492ECF"/>
                </a:solidFill>
              </a:rPr>
              <a:t>)</a:t>
            </a:r>
            <a:endParaRPr lang="en-US" altLang="ko-KR" sz="2000" b="1" dirty="0">
              <a:solidFill>
                <a:srgbClr val="492ECF"/>
              </a:solidFill>
            </a:endParaRPr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5067D-B9AE-584E-936F-FA039CF58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02998"/>
            <a:ext cx="4044394" cy="1616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7861D4-844E-E04C-AE53-933CD1EDAA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8"/>
          <a:stretch/>
        </p:blipFill>
        <p:spPr>
          <a:xfrm>
            <a:off x="1743918" y="1411387"/>
            <a:ext cx="3429965" cy="3065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69F0D6-5671-1D48-8E65-F609877215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3" b="33671"/>
          <a:stretch/>
        </p:blipFill>
        <p:spPr>
          <a:xfrm>
            <a:off x="1720216" y="1508390"/>
            <a:ext cx="8420177" cy="300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8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F5F9C2-0FF0-394A-90FD-5A97B147BE32}"/>
              </a:ext>
            </a:extLst>
          </p:cNvPr>
          <p:cNvSpPr txBox="1"/>
          <p:nvPr/>
        </p:nvSpPr>
        <p:spPr>
          <a:xfrm>
            <a:off x="3955030" y="3105835"/>
            <a:ext cx="4588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2.</a:t>
            </a:r>
            <a:r>
              <a:rPr kumimoji="1" lang="ko-KR" altLang="en-US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Model &amp; Research</a:t>
            </a:r>
            <a:endParaRPr kumimoji="1" lang="ko-Kore-KR" altLang="en-US" sz="3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9A6992-7C7A-2C4B-99E1-6EDFAA59D5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093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7A35043-1814-BB43-B08C-157572AD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633DD6"/>
                </a:solidFill>
              </a:rPr>
              <a:t>Problem</a:t>
            </a:r>
            <a:endParaRPr lang="ko-Kore-KR" altLang="en-US" dirty="0">
              <a:solidFill>
                <a:srgbClr val="633DD6"/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92F154-3BE6-444C-AC29-1402371F1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문제 상황 </a:t>
            </a:r>
            <a:r>
              <a:rPr lang="en-US" altLang="ko-KR" b="1" dirty="0"/>
              <a:t>:</a:t>
            </a:r>
            <a:r>
              <a:rPr lang="ko-KR" altLang="en-US" b="1" dirty="0"/>
              <a:t> 유저들에게 개인 취향에 맞는 위스키 추천</a:t>
            </a:r>
            <a:endParaRPr lang="en-US" altLang="ko-KR" b="1" dirty="0"/>
          </a:p>
          <a:p>
            <a:pPr lvl="1"/>
            <a:r>
              <a:rPr lang="en-US" altLang="ko-KR" dirty="0">
                <a:solidFill>
                  <a:srgbClr val="492ECF"/>
                </a:solidFill>
              </a:rPr>
              <a:t>Cold Start - </a:t>
            </a:r>
            <a:r>
              <a:rPr lang="ko-KR" altLang="en-US" dirty="0"/>
              <a:t>유저들의 과거 데이터가 존재하지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b="1" dirty="0"/>
              <a:t>문제 </a:t>
            </a:r>
            <a:r>
              <a:rPr lang="en-US" altLang="ko-KR" b="1" dirty="0"/>
              <a:t>(</a:t>
            </a:r>
            <a:r>
              <a:rPr lang="ko-KR" altLang="en-US" b="1" dirty="0"/>
              <a:t>유저</a:t>
            </a:r>
            <a:r>
              <a:rPr lang="en-US" altLang="ko-KR" b="1" dirty="0"/>
              <a:t>)</a:t>
            </a:r>
            <a:r>
              <a:rPr lang="ko-KR" altLang="en-US" b="1" dirty="0"/>
              <a:t> 세분화</a:t>
            </a:r>
            <a:endParaRPr lang="en-US" altLang="ko-KR" b="1" dirty="0"/>
          </a:p>
          <a:p>
            <a:pPr lvl="1"/>
            <a:r>
              <a:rPr lang="ko-KR" altLang="en-US" b="1" dirty="0"/>
              <a:t>위스키 경험자</a:t>
            </a:r>
            <a:endParaRPr lang="en-US" altLang="ko-KR" b="1" dirty="0"/>
          </a:p>
          <a:p>
            <a:pPr lvl="1"/>
            <a:r>
              <a:rPr lang="ko-KR" altLang="en-US" b="1" dirty="0"/>
              <a:t>위스키를 경험해본 적이 없는 유저</a:t>
            </a:r>
            <a:endParaRPr lang="en-US" altLang="ko-KR" sz="200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048-B76B-48F8-B2EE-E704DDC45BC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3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7A35043-1814-BB43-B08C-157572AD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633DD6"/>
                </a:solidFill>
              </a:rPr>
              <a:t>Model</a:t>
            </a:r>
            <a:r>
              <a:rPr lang="ko-KR" altLang="en-US" dirty="0">
                <a:solidFill>
                  <a:srgbClr val="633DD6"/>
                </a:solidFill>
              </a:rPr>
              <a:t> </a:t>
            </a:r>
            <a:r>
              <a:rPr lang="en-US" altLang="ko-KR" dirty="0">
                <a:solidFill>
                  <a:srgbClr val="633DD6"/>
                </a:solidFill>
              </a:rPr>
              <a:t>–</a:t>
            </a:r>
            <a:r>
              <a:rPr lang="ko-KR" altLang="en-US" dirty="0">
                <a:solidFill>
                  <a:srgbClr val="633DD6"/>
                </a:solidFill>
              </a:rPr>
              <a:t> 위스키 </a:t>
            </a:r>
            <a:r>
              <a:rPr lang="en-US" altLang="ko-KR" dirty="0">
                <a:solidFill>
                  <a:srgbClr val="633DD6"/>
                </a:solidFill>
              </a:rPr>
              <a:t>“</a:t>
            </a:r>
            <a:r>
              <a:rPr lang="ko-KR" altLang="en-US" b="0" dirty="0" err="1">
                <a:solidFill>
                  <a:srgbClr val="633DD6"/>
                </a:solidFill>
              </a:rPr>
              <a:t>無</a:t>
            </a:r>
            <a:r>
              <a:rPr lang="en-US" altLang="ko-KR" dirty="0">
                <a:solidFill>
                  <a:srgbClr val="633DD6"/>
                </a:solidFill>
              </a:rPr>
              <a:t>”</a:t>
            </a:r>
            <a:r>
              <a:rPr lang="ko-KR" altLang="en-US" dirty="0">
                <a:solidFill>
                  <a:srgbClr val="633DD6"/>
                </a:solidFill>
              </a:rPr>
              <a:t>경험자</a:t>
            </a:r>
            <a:endParaRPr lang="ko-Kore-KR" altLang="en-US" dirty="0">
              <a:solidFill>
                <a:srgbClr val="633DD6"/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92F154-3BE6-444C-AC29-1402371F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88" y="1620457"/>
            <a:ext cx="8791690" cy="780010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위스키를 경험해 본 적이 없는 유저</a:t>
            </a:r>
            <a:endParaRPr lang="en-US" altLang="ko-KR" sz="2000" b="1" dirty="0"/>
          </a:p>
          <a:p>
            <a:pPr lvl="1"/>
            <a:r>
              <a:rPr lang="ko-KR" altLang="en-US" sz="1800" dirty="0"/>
              <a:t>위스키 경험 이력조차 없는 유저</a:t>
            </a:r>
            <a:r>
              <a:rPr lang="en-US" altLang="ko-KR" sz="1800" dirty="0"/>
              <a:t> – Cold Start</a:t>
            </a:r>
            <a:r>
              <a:rPr lang="ko-KR" altLang="en-US" sz="1800" dirty="0"/>
              <a:t> 문제</a:t>
            </a:r>
            <a:endParaRPr lang="en-US" altLang="ko-KR" sz="180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C9E7937-1B4D-304D-A45A-27A2CDF1F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2161" y="6249974"/>
            <a:ext cx="2743200" cy="365125"/>
          </a:xfrm>
        </p:spPr>
        <p:txBody>
          <a:bodyPr/>
          <a:lstStyle/>
          <a:p>
            <a:fld id="{85DA3048-B76B-48F8-B2EE-E704DDC45BC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22" name="그림 6">
            <a:extLst>
              <a:ext uri="{FF2B5EF4-FFF2-40B4-BE49-F238E27FC236}">
                <a16:creationId xmlns:a16="http://schemas.microsoft.com/office/drawing/2014/main" id="{B83D4C2F-2555-CD45-AE17-09A943D3F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731" y="2447491"/>
            <a:ext cx="3197802" cy="3430862"/>
          </a:xfrm>
          <a:prstGeom prst="rect">
            <a:avLst/>
          </a:prstGeom>
        </p:spPr>
      </p:pic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0466481F-8F19-E84D-BC9E-C001A7BB0216}"/>
              </a:ext>
            </a:extLst>
          </p:cNvPr>
          <p:cNvSpPr txBox="1">
            <a:spLocks/>
          </p:cNvSpPr>
          <p:nvPr/>
        </p:nvSpPr>
        <p:spPr>
          <a:xfrm>
            <a:off x="5878194" y="5098344"/>
            <a:ext cx="6313806" cy="780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/>
              <a:t>Cold Start </a:t>
            </a:r>
            <a:r>
              <a:rPr lang="ko-KR" altLang="en-US" sz="1800" b="1" dirty="0"/>
              <a:t>문제를 대처하는 방식 </a:t>
            </a:r>
            <a:r>
              <a:rPr lang="en-US" altLang="ko-KR" sz="1800" b="1" dirty="0"/>
              <a:t>#1</a:t>
            </a:r>
          </a:p>
          <a:p>
            <a:pPr marL="0" indent="0">
              <a:buNone/>
            </a:pPr>
            <a:r>
              <a:rPr lang="en-US" altLang="ko-KR" sz="1800" b="1" dirty="0"/>
              <a:t>“</a:t>
            </a:r>
            <a:r>
              <a:rPr lang="ko-KR" altLang="en-US" sz="1800" b="1" dirty="0"/>
              <a:t>인기도 기반 추천 방식</a:t>
            </a:r>
            <a:r>
              <a:rPr lang="en-US" altLang="ko-KR" sz="1800" b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0034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865</Words>
  <Application>Microsoft Macintosh PowerPoint</Application>
  <PresentationFormat>Widescreen</PresentationFormat>
  <Paragraphs>293</Paragraphs>
  <Slides>28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맑은 고딕</vt:lpstr>
      <vt:lpstr>NanumSquare</vt:lpstr>
      <vt:lpstr>NanumSquare Bold</vt:lpstr>
      <vt:lpstr>NanumSquare ExtraBold</vt:lpstr>
      <vt:lpstr>NanumSquare Light</vt:lpstr>
      <vt:lpstr>나눔스퀘어 Bold</vt:lpstr>
      <vt:lpstr>Arial</vt:lpstr>
      <vt:lpstr>Wingdings</vt:lpstr>
      <vt:lpstr>Office 테마</vt:lpstr>
      <vt:lpstr>위스키 추천 서비스</vt:lpstr>
      <vt:lpstr>목차</vt:lpstr>
      <vt:lpstr>PowerPoint Presentation</vt:lpstr>
      <vt:lpstr>팀 소개</vt:lpstr>
      <vt:lpstr>프로젝트 소개 – Why Whisky? 🥃</vt:lpstr>
      <vt:lpstr>프로젝트 소개 🥃</vt:lpstr>
      <vt:lpstr>PowerPoint Presentation</vt:lpstr>
      <vt:lpstr>Problem</vt:lpstr>
      <vt:lpstr>Model – 위스키 “無”경험자</vt:lpstr>
      <vt:lpstr>Model – 위스키 “無”경험자</vt:lpstr>
      <vt:lpstr>Model – 위스키 “無”경험자</vt:lpstr>
      <vt:lpstr>Model – 위스키 경험자</vt:lpstr>
      <vt:lpstr>Model – 위스키 경험자</vt:lpstr>
      <vt:lpstr>Model – 위스키 경험자</vt:lpstr>
      <vt:lpstr>Dataset</vt:lpstr>
      <vt:lpstr>Dataset</vt:lpstr>
      <vt:lpstr>Dataset</vt:lpstr>
      <vt:lpstr>Dataset</vt:lpstr>
      <vt:lpstr>PowerPoint Presentation</vt:lpstr>
      <vt:lpstr>Product Serving</vt:lpstr>
      <vt:lpstr>Flow Chart - 입문자</vt:lpstr>
      <vt:lpstr>Flow Chart - 경험자</vt:lpstr>
      <vt:lpstr>Demo – “無” 경험자</vt:lpstr>
      <vt:lpstr>Demo - 경험자</vt:lpstr>
      <vt:lpstr>PowerPoint Presentation</vt:lpstr>
      <vt:lpstr>Result &amp; Conclusion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위스키 추천 서비스</dc:title>
  <dc:creator>김연요</dc:creator>
  <cp:lastModifiedBy>김연요</cp:lastModifiedBy>
  <cp:revision>147</cp:revision>
  <dcterms:created xsi:type="dcterms:W3CDTF">2022-06-04T18:20:17Z</dcterms:created>
  <dcterms:modified xsi:type="dcterms:W3CDTF">2022-06-09T11:02:44Z</dcterms:modified>
</cp:coreProperties>
</file>